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93"/>
  </p:notesMasterIdLst>
  <p:handoutMasterIdLst>
    <p:handoutMasterId r:id="rId94"/>
  </p:handoutMasterIdLst>
  <p:sldIdLst>
    <p:sldId id="265" r:id="rId5"/>
    <p:sldId id="310" r:id="rId6"/>
    <p:sldId id="320" r:id="rId7"/>
    <p:sldId id="390" r:id="rId8"/>
    <p:sldId id="379" r:id="rId9"/>
    <p:sldId id="381" r:id="rId10"/>
    <p:sldId id="380" r:id="rId11"/>
    <p:sldId id="322" r:id="rId12"/>
    <p:sldId id="382" r:id="rId13"/>
    <p:sldId id="321" r:id="rId14"/>
    <p:sldId id="383" r:id="rId15"/>
    <p:sldId id="332" r:id="rId16"/>
    <p:sldId id="384" r:id="rId17"/>
    <p:sldId id="385" r:id="rId18"/>
    <p:sldId id="386" r:id="rId19"/>
    <p:sldId id="387" r:id="rId20"/>
    <p:sldId id="388" r:id="rId21"/>
    <p:sldId id="391" r:id="rId22"/>
    <p:sldId id="392" r:id="rId23"/>
    <p:sldId id="393" r:id="rId24"/>
    <p:sldId id="394" r:id="rId25"/>
    <p:sldId id="329" r:id="rId26"/>
    <p:sldId id="395" r:id="rId27"/>
    <p:sldId id="396" r:id="rId28"/>
    <p:sldId id="398" r:id="rId29"/>
    <p:sldId id="399" r:id="rId30"/>
    <p:sldId id="400" r:id="rId31"/>
    <p:sldId id="397" r:id="rId32"/>
    <p:sldId id="401" r:id="rId33"/>
    <p:sldId id="402" r:id="rId34"/>
    <p:sldId id="403" r:id="rId35"/>
    <p:sldId id="404" r:id="rId36"/>
    <p:sldId id="405" r:id="rId37"/>
    <p:sldId id="406" r:id="rId38"/>
    <p:sldId id="458" r:id="rId39"/>
    <p:sldId id="323" r:id="rId40"/>
    <p:sldId id="376" r:id="rId41"/>
    <p:sldId id="407" r:id="rId42"/>
    <p:sldId id="408" r:id="rId43"/>
    <p:sldId id="454" r:id="rId44"/>
    <p:sldId id="328" r:id="rId45"/>
    <p:sldId id="410" r:id="rId46"/>
    <p:sldId id="409" r:id="rId47"/>
    <p:sldId id="411" r:id="rId48"/>
    <p:sldId id="412" r:id="rId49"/>
    <p:sldId id="415" r:id="rId50"/>
    <p:sldId id="416" r:id="rId51"/>
    <p:sldId id="417" r:id="rId52"/>
    <p:sldId id="418" r:id="rId53"/>
    <p:sldId id="419" r:id="rId54"/>
    <p:sldId id="420" r:id="rId55"/>
    <p:sldId id="422" r:id="rId56"/>
    <p:sldId id="421" r:id="rId57"/>
    <p:sldId id="423" r:id="rId58"/>
    <p:sldId id="424" r:id="rId59"/>
    <p:sldId id="425" r:id="rId60"/>
    <p:sldId id="426" r:id="rId61"/>
    <p:sldId id="427" r:id="rId62"/>
    <p:sldId id="428" r:id="rId63"/>
    <p:sldId id="429" r:id="rId64"/>
    <p:sldId id="430" r:id="rId65"/>
    <p:sldId id="431" r:id="rId66"/>
    <p:sldId id="432" r:id="rId67"/>
    <p:sldId id="433" r:id="rId68"/>
    <p:sldId id="434" r:id="rId69"/>
    <p:sldId id="435" r:id="rId70"/>
    <p:sldId id="436" r:id="rId71"/>
    <p:sldId id="437" r:id="rId72"/>
    <p:sldId id="438" r:id="rId73"/>
    <p:sldId id="439" r:id="rId74"/>
    <p:sldId id="440" r:id="rId75"/>
    <p:sldId id="441" r:id="rId76"/>
    <p:sldId id="456" r:id="rId77"/>
    <p:sldId id="442" r:id="rId78"/>
    <p:sldId id="443" r:id="rId79"/>
    <p:sldId id="444" r:id="rId80"/>
    <p:sldId id="445" r:id="rId81"/>
    <p:sldId id="446" r:id="rId82"/>
    <p:sldId id="447" r:id="rId83"/>
    <p:sldId id="448" r:id="rId84"/>
    <p:sldId id="457" r:id="rId85"/>
    <p:sldId id="449" r:id="rId86"/>
    <p:sldId id="450" r:id="rId87"/>
    <p:sldId id="451" r:id="rId88"/>
    <p:sldId id="452" r:id="rId89"/>
    <p:sldId id="453" r:id="rId90"/>
    <p:sldId id="374" r:id="rId91"/>
    <p:sldId id="455" r:id="rId92"/>
  </p:sldIdLst>
  <p:sldSz cx="12188825" cy="6858000"/>
  <p:notesSz cx="6858000" cy="9144000"/>
  <p:custDataLst>
    <p:tags r:id="rId9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3C33"/>
    <a:srgbClr val="4233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21" autoAdjust="0"/>
    <p:restoredTop sz="94629" autoAdjust="0"/>
  </p:normalViewPr>
  <p:slideViewPr>
    <p:cSldViewPr showGuides="1">
      <p:cViewPr>
        <p:scale>
          <a:sx n="122" d="100"/>
          <a:sy n="122" d="100"/>
        </p:scale>
        <p:origin x="-248" y="71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notesMaster" Target="notesMasters/notesMaster1.xml"/><Relationship Id="rId94" Type="http://schemas.openxmlformats.org/officeDocument/2006/relationships/handoutMaster" Target="handoutMasters/handoutMaster1.xml"/><Relationship Id="rId95" Type="http://schemas.openxmlformats.org/officeDocument/2006/relationships/tags" Target="tags/tag1.xml"/><Relationship Id="rId96" Type="http://schemas.openxmlformats.org/officeDocument/2006/relationships/presProps" Target="presProps.xml"/><Relationship Id="rId97" Type="http://schemas.openxmlformats.org/officeDocument/2006/relationships/viewProps" Target="viewProps.xml"/><Relationship Id="rId98" Type="http://schemas.openxmlformats.org/officeDocument/2006/relationships/theme" Target="theme/theme1.xml"/><Relationship Id="rId99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12/12/17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12/12/17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12/12/17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12/12/17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12/12/17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toso/maven-git-commit-id-plugin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ocalhost:8090/healt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4" Type="http://schemas.openxmlformats.org/officeDocument/2006/relationships/hyperlink" Target="http://twitter.com/m_dyminski" TargetMode="External"/><Relationship Id="rId5" Type="http://schemas.openxmlformats.org/officeDocument/2006/relationships/hyperlink" Target="http://linkedin.com/in/mdyminski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meetup.com/GoWroc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aktau/github-release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180/api/v1/users" TargetMode="External"/><Relationship Id="rId3" Type="http://schemas.openxmlformats.org/officeDocument/2006/relationships/hyperlink" Target="http://localhost:8180/api/v2/users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180/api/v1/users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180/api/v1/users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quibase.org/" TargetMode="External"/><Relationship Id="rId4" Type="http://schemas.openxmlformats.org/officeDocument/2006/relationships/hyperlink" Target="https://github.com/mattes/migrate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flywaydb.org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ocalhost:8090/api/health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luentd.org/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elastic.co/products/beats/filebeat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jmeter.apache.org/" TargetMode="External"/><Relationship Id="rId4" Type="http://schemas.openxmlformats.org/officeDocument/2006/relationships/hyperlink" Target="https://github.com/tsenart/vegeta" TargetMode="External"/><Relationship Id="rId5" Type="http://schemas.openxmlformats.org/officeDocument/2006/relationships/hyperlink" Target="https://github.com/rakyll/boom" TargetMode="External"/><Relationship Id="rId6" Type="http://schemas.openxmlformats.org/officeDocument/2006/relationships/hyperlink" Target="https://github.com/rakyll/hey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atling.io/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jp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rendangregg.com/blog/2017-05-09/cpu-utilization-is-wrong.html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5" Type="http://schemas.openxmlformats.org/officeDocument/2006/relationships/image" Target="../media/image21.png"/><Relationship Id="rId6" Type="http://schemas.openxmlformats.org/officeDocument/2006/relationships/image" Target="../media/image22.jp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gi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7 things which you should care about before release your code to production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l-PL" cap="none" dirty="0" smtClean="0">
                <a:latin typeface="+mj-lt"/>
              </a:rPr>
              <a:t>Mateusz </a:t>
            </a:r>
            <a:r>
              <a:rPr lang="pl-PL" cap="none" dirty="0">
                <a:latin typeface="+mj-lt"/>
              </a:rPr>
              <a:t>D</a:t>
            </a:r>
            <a:r>
              <a:rPr lang="pl-PL" cap="none" dirty="0" smtClean="0">
                <a:latin typeface="+mj-lt"/>
              </a:rPr>
              <a:t>ymiński</a:t>
            </a:r>
          </a:p>
          <a:p>
            <a:r>
              <a:rPr lang="pl-PL" cap="none" dirty="0" smtClean="0">
                <a:latin typeface="+mj-lt"/>
              </a:rPr>
              <a:t>Nokia</a:t>
            </a:r>
            <a:endParaRPr lang="it-IT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/>
              <a:t>Version Builds - how </a:t>
            </a:r>
            <a:r>
              <a:rPr lang="en-US" b="1" dirty="0" smtClean="0"/>
              <a:t>to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Use maven/</a:t>
            </a:r>
            <a:r>
              <a:rPr lang="en-US" sz="2800" dirty="0" err="1" smtClean="0"/>
              <a:t>gradle</a:t>
            </a:r>
            <a:r>
              <a:rPr lang="en-US" sz="2800" dirty="0" smtClean="0"/>
              <a:t> </a:t>
            </a:r>
            <a:r>
              <a:rPr lang="en-US" sz="2800" dirty="0"/>
              <a:t>plugin to add information about </a:t>
            </a:r>
            <a:r>
              <a:rPr lang="en-US" sz="2800" dirty="0" smtClean="0"/>
              <a:t>build</a:t>
            </a:r>
          </a:p>
          <a:p>
            <a:pPr marL="0" indent="0">
              <a:buNone/>
            </a:pPr>
            <a:r>
              <a:rPr lang="en-US" sz="2800" dirty="0">
                <a:hlinkClick r:id="rId2"/>
              </a:rPr>
              <a:t>https://github.com/ktoso/maven-git-commit-id-plugin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87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Version Builds - usage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20142" y="980728"/>
            <a:ext cx="9134391" cy="57606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mr-IN" sz="1400" dirty="0">
                <a:solidFill>
                  <a:srgbClr val="E8BF6A"/>
                </a:solidFill>
              </a:rPr>
              <a:t>&lt;</a:t>
            </a:r>
            <a:r>
              <a:rPr lang="mr-IN" sz="1400" dirty="0" err="1">
                <a:solidFill>
                  <a:srgbClr val="E8BF6A"/>
                </a:solidFill>
              </a:rPr>
              <a:t>plugins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&lt;</a:t>
            </a:r>
            <a:r>
              <a:rPr lang="mr-IN" sz="1400" dirty="0" err="1">
                <a:solidFill>
                  <a:srgbClr val="E8BF6A"/>
                </a:solidFill>
              </a:rPr>
              <a:t>plugin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&lt;</a:t>
            </a:r>
            <a:r>
              <a:rPr lang="mr-IN" sz="1400" dirty="0" err="1">
                <a:solidFill>
                  <a:srgbClr val="E8BF6A"/>
                </a:solidFill>
              </a:rPr>
              <a:t>groupId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r>
              <a:rPr lang="mr-IN" sz="1400" dirty="0"/>
              <a:t>pl.project13.maven</a:t>
            </a:r>
            <a:r>
              <a:rPr lang="mr-IN" sz="1400" dirty="0">
                <a:solidFill>
                  <a:srgbClr val="E8BF6A"/>
                </a:solidFill>
              </a:rPr>
              <a:t>&lt;/</a:t>
            </a:r>
            <a:r>
              <a:rPr lang="mr-IN" sz="1400" dirty="0" err="1">
                <a:solidFill>
                  <a:srgbClr val="E8BF6A"/>
                </a:solidFill>
              </a:rPr>
              <a:t>groupId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&lt;</a:t>
            </a:r>
            <a:r>
              <a:rPr lang="mr-IN" sz="1400" dirty="0" err="1">
                <a:solidFill>
                  <a:srgbClr val="E8BF6A"/>
                </a:solidFill>
              </a:rPr>
              <a:t>artifactId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r>
              <a:rPr lang="mr-IN" sz="1400" dirty="0" err="1"/>
              <a:t>git-commit-id-plugin</a:t>
            </a:r>
            <a:r>
              <a:rPr lang="mr-IN" sz="1400" dirty="0">
                <a:solidFill>
                  <a:srgbClr val="E8BF6A"/>
                </a:solidFill>
              </a:rPr>
              <a:t>&lt;/</a:t>
            </a:r>
            <a:r>
              <a:rPr lang="mr-IN" sz="1400" dirty="0" err="1">
                <a:solidFill>
                  <a:srgbClr val="E8BF6A"/>
                </a:solidFill>
              </a:rPr>
              <a:t>artifactId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&lt;</a:t>
            </a:r>
            <a:r>
              <a:rPr lang="mr-IN" sz="1400" dirty="0" err="1">
                <a:solidFill>
                  <a:srgbClr val="E8BF6A"/>
                </a:solidFill>
              </a:rPr>
              <a:t>version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r>
              <a:rPr lang="mr-IN" sz="1400" dirty="0"/>
              <a:t>2.2.2</a:t>
            </a:r>
            <a:r>
              <a:rPr lang="mr-IN" sz="1400" dirty="0">
                <a:solidFill>
                  <a:srgbClr val="E8BF6A"/>
                </a:solidFill>
              </a:rPr>
              <a:t>&lt;/</a:t>
            </a:r>
            <a:r>
              <a:rPr lang="mr-IN" sz="1400" dirty="0" err="1">
                <a:solidFill>
                  <a:srgbClr val="E8BF6A"/>
                </a:solidFill>
              </a:rPr>
              <a:t>version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&lt;</a:t>
            </a:r>
            <a:r>
              <a:rPr lang="mr-IN" sz="1400" dirty="0" err="1">
                <a:solidFill>
                  <a:srgbClr val="E8BF6A"/>
                </a:solidFill>
              </a:rPr>
              <a:t>executions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&lt;</a:t>
            </a:r>
            <a:r>
              <a:rPr lang="mr-IN" sz="1400" dirty="0" err="1">
                <a:solidFill>
                  <a:srgbClr val="E8BF6A"/>
                </a:solidFill>
              </a:rPr>
              <a:t>execution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    &lt;</a:t>
            </a:r>
            <a:r>
              <a:rPr lang="mr-IN" sz="1400" dirty="0" err="1">
                <a:solidFill>
                  <a:srgbClr val="E8BF6A"/>
                </a:solidFill>
              </a:rPr>
              <a:t>id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r>
              <a:rPr lang="mr-IN" sz="1400" dirty="0" err="1"/>
              <a:t>get</a:t>
            </a:r>
            <a:r>
              <a:rPr lang="mr-IN" sz="1400" dirty="0"/>
              <a:t>-the-</a:t>
            </a:r>
            <a:r>
              <a:rPr lang="mr-IN" sz="1400" dirty="0" err="1"/>
              <a:t>git</a:t>
            </a:r>
            <a:r>
              <a:rPr lang="mr-IN" sz="1400" dirty="0"/>
              <a:t>-</a:t>
            </a:r>
            <a:r>
              <a:rPr lang="mr-IN" sz="1400" dirty="0" err="1"/>
              <a:t>infos</a:t>
            </a:r>
            <a:r>
              <a:rPr lang="mr-IN" sz="1400" dirty="0">
                <a:solidFill>
                  <a:srgbClr val="E8BF6A"/>
                </a:solidFill>
              </a:rPr>
              <a:t>&lt;/</a:t>
            </a:r>
            <a:r>
              <a:rPr lang="mr-IN" sz="1400" dirty="0" err="1">
                <a:solidFill>
                  <a:srgbClr val="E8BF6A"/>
                </a:solidFill>
              </a:rPr>
              <a:t>id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    &lt;</a:t>
            </a:r>
            <a:r>
              <a:rPr lang="mr-IN" sz="1400" dirty="0" err="1">
                <a:solidFill>
                  <a:srgbClr val="E8BF6A"/>
                </a:solidFill>
              </a:rPr>
              <a:t>goals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        &lt;</a:t>
            </a:r>
            <a:r>
              <a:rPr lang="mr-IN" sz="1400" dirty="0" err="1">
                <a:solidFill>
                  <a:srgbClr val="E8BF6A"/>
                </a:solidFill>
              </a:rPr>
              <a:t>goal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r>
              <a:rPr lang="mr-IN" sz="1400" dirty="0" err="1"/>
              <a:t>revision</a:t>
            </a:r>
            <a:r>
              <a:rPr lang="mr-IN" sz="1400" dirty="0">
                <a:solidFill>
                  <a:srgbClr val="E8BF6A"/>
                </a:solidFill>
              </a:rPr>
              <a:t>&lt;/</a:t>
            </a:r>
            <a:r>
              <a:rPr lang="mr-IN" sz="1400" dirty="0" err="1">
                <a:solidFill>
                  <a:srgbClr val="E8BF6A"/>
                </a:solidFill>
              </a:rPr>
              <a:t>goal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    &lt;/</a:t>
            </a:r>
            <a:r>
              <a:rPr lang="mr-IN" sz="1400" dirty="0" err="1">
                <a:solidFill>
                  <a:srgbClr val="E8BF6A"/>
                </a:solidFill>
              </a:rPr>
              <a:t>goals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&lt;/</a:t>
            </a:r>
            <a:r>
              <a:rPr lang="mr-IN" sz="1400" dirty="0" err="1">
                <a:solidFill>
                  <a:srgbClr val="E8BF6A"/>
                </a:solidFill>
              </a:rPr>
              <a:t>execution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&lt;</a:t>
            </a:r>
            <a:r>
              <a:rPr lang="mr-IN" sz="1400" dirty="0" err="1">
                <a:solidFill>
                  <a:srgbClr val="E8BF6A"/>
                </a:solidFill>
              </a:rPr>
              <a:t>execution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    &lt;</a:t>
            </a:r>
            <a:r>
              <a:rPr lang="mr-IN" sz="1400" dirty="0" err="1">
                <a:solidFill>
                  <a:srgbClr val="E8BF6A"/>
                </a:solidFill>
              </a:rPr>
              <a:t>id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r>
              <a:rPr lang="mr-IN" sz="1400" dirty="0" err="1"/>
              <a:t>validate</a:t>
            </a:r>
            <a:r>
              <a:rPr lang="mr-IN" sz="1400" dirty="0"/>
              <a:t>-the-</a:t>
            </a:r>
            <a:r>
              <a:rPr lang="mr-IN" sz="1400" dirty="0" err="1"/>
              <a:t>git</a:t>
            </a:r>
            <a:r>
              <a:rPr lang="mr-IN" sz="1400" dirty="0"/>
              <a:t>-</a:t>
            </a:r>
            <a:r>
              <a:rPr lang="mr-IN" sz="1400" dirty="0" err="1"/>
              <a:t>infos</a:t>
            </a:r>
            <a:r>
              <a:rPr lang="mr-IN" sz="1400" dirty="0">
                <a:solidFill>
                  <a:srgbClr val="E8BF6A"/>
                </a:solidFill>
              </a:rPr>
              <a:t>&lt;/</a:t>
            </a:r>
            <a:r>
              <a:rPr lang="mr-IN" sz="1400" dirty="0" err="1">
                <a:solidFill>
                  <a:srgbClr val="E8BF6A"/>
                </a:solidFill>
              </a:rPr>
              <a:t>id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    &lt;</a:t>
            </a:r>
            <a:r>
              <a:rPr lang="mr-IN" sz="1400" dirty="0" err="1">
                <a:solidFill>
                  <a:srgbClr val="E8BF6A"/>
                </a:solidFill>
              </a:rPr>
              <a:t>goals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        &lt;</a:t>
            </a:r>
            <a:r>
              <a:rPr lang="mr-IN" sz="1400" dirty="0" err="1">
                <a:solidFill>
                  <a:srgbClr val="E8BF6A"/>
                </a:solidFill>
              </a:rPr>
              <a:t>goal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r>
              <a:rPr lang="mr-IN" sz="1400" dirty="0" err="1"/>
              <a:t>validateRevision</a:t>
            </a:r>
            <a:r>
              <a:rPr lang="mr-IN" sz="1400" dirty="0">
                <a:solidFill>
                  <a:srgbClr val="E8BF6A"/>
                </a:solidFill>
              </a:rPr>
              <a:t>&lt;/</a:t>
            </a:r>
            <a:r>
              <a:rPr lang="mr-IN" sz="1400" dirty="0" err="1">
                <a:solidFill>
                  <a:srgbClr val="E8BF6A"/>
                </a:solidFill>
              </a:rPr>
              <a:t>goal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    &lt;/</a:t>
            </a:r>
            <a:r>
              <a:rPr lang="mr-IN" sz="1400" dirty="0" err="1">
                <a:solidFill>
                  <a:srgbClr val="E8BF6A"/>
                </a:solidFill>
              </a:rPr>
              <a:t>goals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    &lt;</a:t>
            </a:r>
            <a:r>
              <a:rPr lang="mr-IN" sz="1400" dirty="0" err="1">
                <a:solidFill>
                  <a:srgbClr val="E8BF6A"/>
                </a:solidFill>
              </a:rPr>
              <a:t>phase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r>
              <a:rPr lang="mr-IN" sz="1400" dirty="0" err="1"/>
              <a:t>package</a:t>
            </a:r>
            <a:r>
              <a:rPr lang="mr-IN" sz="1400" dirty="0">
                <a:solidFill>
                  <a:srgbClr val="E8BF6A"/>
                </a:solidFill>
              </a:rPr>
              <a:t>&lt;/</a:t>
            </a:r>
            <a:r>
              <a:rPr lang="mr-IN" sz="1400" dirty="0" err="1">
                <a:solidFill>
                  <a:srgbClr val="E8BF6A"/>
                </a:solidFill>
              </a:rPr>
              <a:t>phase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    &lt;/</a:t>
            </a:r>
            <a:r>
              <a:rPr lang="mr-IN" sz="1400" dirty="0" err="1">
                <a:solidFill>
                  <a:srgbClr val="E8BF6A"/>
                </a:solidFill>
              </a:rPr>
              <a:t>execution</a:t>
            </a:r>
            <a:r>
              <a:rPr lang="mr-IN" sz="1400" dirty="0">
                <a:solidFill>
                  <a:srgbClr val="E8BF6A"/>
                </a:solidFill>
              </a:rPr>
              <a:t>&gt;</a:t>
            </a:r>
            <a:br>
              <a:rPr lang="mr-IN" sz="1400" dirty="0">
                <a:solidFill>
                  <a:srgbClr val="E8BF6A"/>
                </a:solidFill>
              </a:rPr>
            </a:br>
            <a:r>
              <a:rPr lang="mr-IN" sz="1400" dirty="0">
                <a:solidFill>
                  <a:srgbClr val="E8BF6A"/>
                </a:solidFill>
              </a:rPr>
              <a:t>        &lt;/</a:t>
            </a:r>
            <a:r>
              <a:rPr lang="mr-IN" sz="1400" dirty="0" err="1">
                <a:solidFill>
                  <a:srgbClr val="E8BF6A"/>
                </a:solidFill>
              </a:rPr>
              <a:t>executions</a:t>
            </a:r>
            <a:r>
              <a:rPr lang="mr-IN" sz="1400" dirty="0" smtClean="0">
                <a:solidFill>
                  <a:srgbClr val="E8BF6A"/>
                </a:solidFill>
              </a:rPr>
              <a:t>&gt;</a:t>
            </a:r>
            <a:r>
              <a:rPr lang="pl-PL" sz="1400" dirty="0" smtClean="0">
                <a:solidFill>
                  <a:srgbClr val="E8BF6A"/>
                </a:solidFill>
              </a:rPr>
              <a:t/>
            </a:r>
            <a:br>
              <a:rPr lang="pl-PL" sz="1400" dirty="0" smtClean="0">
                <a:solidFill>
                  <a:srgbClr val="E8BF6A"/>
                </a:solidFill>
              </a:rPr>
            </a:br>
            <a:r>
              <a:rPr lang="pl-PL" sz="1400" dirty="0" smtClean="0">
                <a:solidFill>
                  <a:srgbClr val="E8BF6A"/>
                </a:solidFill>
              </a:rPr>
              <a:t>          &lt;/</a:t>
            </a:r>
            <a:r>
              <a:rPr lang="pl-PL" sz="1400" dirty="0" err="1" smtClean="0">
                <a:solidFill>
                  <a:srgbClr val="E8BF6A"/>
                </a:solidFill>
              </a:rPr>
              <a:t>plugin</a:t>
            </a:r>
            <a:r>
              <a:rPr lang="pl-PL" sz="1400" dirty="0" smtClean="0">
                <a:solidFill>
                  <a:srgbClr val="E8BF6A"/>
                </a:solidFill>
              </a:rPr>
              <a:t>&gt;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pl-PL" sz="1400" dirty="0">
                <a:solidFill>
                  <a:srgbClr val="E8BF6A"/>
                </a:solidFill>
              </a:rPr>
              <a:t> &lt;/</a:t>
            </a:r>
            <a:r>
              <a:rPr lang="pl-PL" sz="1400" dirty="0" err="1" smtClean="0">
                <a:solidFill>
                  <a:srgbClr val="E8BF6A"/>
                </a:solidFill>
              </a:rPr>
              <a:t>plugins</a:t>
            </a:r>
            <a:r>
              <a:rPr lang="pl-PL" sz="1400" dirty="0" smtClean="0">
                <a:solidFill>
                  <a:srgbClr val="E8BF6A"/>
                </a:solidFill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3682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-315416"/>
            <a:ext cx="9144001" cy="1296144"/>
          </a:xfrm>
        </p:spPr>
        <p:txBody>
          <a:bodyPr/>
          <a:lstStyle/>
          <a:p>
            <a:r>
              <a:rPr lang="en-US" dirty="0"/>
              <a:t>Version Builds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git.properties</a:t>
            </a:r>
            <a:endParaRPr lang="en-US" b="1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20142" y="1052736"/>
            <a:ext cx="9134391" cy="54006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solidFill>
                  <a:srgbClr val="808080"/>
                </a:solidFill>
              </a:rPr>
              <a:t>#Generated by </a:t>
            </a:r>
            <a:r>
              <a:rPr lang="en-US" sz="1500" dirty="0" err="1">
                <a:solidFill>
                  <a:srgbClr val="808080"/>
                </a:solidFill>
              </a:rPr>
              <a:t>Git</a:t>
            </a:r>
            <a:r>
              <a:rPr lang="en-US" sz="1500" dirty="0">
                <a:solidFill>
                  <a:srgbClr val="808080"/>
                </a:solidFill>
              </a:rPr>
              <a:t>-Commit-Id-Plugin</a:t>
            </a:r>
            <a:br>
              <a:rPr lang="en-US" sz="1500" dirty="0">
                <a:solidFill>
                  <a:srgbClr val="808080"/>
                </a:solidFill>
              </a:rPr>
            </a:br>
            <a:r>
              <a:rPr lang="en-US" sz="1500" dirty="0">
                <a:solidFill>
                  <a:srgbClr val="808080"/>
                </a:solidFill>
              </a:rPr>
              <a:t>#Mon Oct 02 21:46:11 CEST 2017</a:t>
            </a:r>
            <a:br>
              <a:rPr lang="en-US" sz="1500" dirty="0">
                <a:solidFill>
                  <a:srgbClr val="808080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git.build.user.email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br>
              <a:rPr lang="en-US" sz="1500" dirty="0">
                <a:solidFill>
                  <a:srgbClr val="808080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git.build.host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 err="1">
                <a:solidFill>
                  <a:srgbClr val="6A8759"/>
                </a:solidFill>
              </a:rPr>
              <a:t>Mateuszs</a:t>
            </a:r>
            <a:r>
              <a:rPr lang="en-US" sz="1500" dirty="0">
                <a:solidFill>
                  <a:srgbClr val="6A8759"/>
                </a:solidFill>
              </a:rPr>
              <a:t>-MBP</a:t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git.dirty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true</a:t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 smtClean="0">
                <a:solidFill>
                  <a:srgbClr val="CC7832"/>
                </a:solidFill>
              </a:rPr>
              <a:t>git.remote.origin.url</a:t>
            </a:r>
            <a:r>
              <a:rPr lang="en-US" sz="1500" dirty="0" smtClean="0">
                <a:solidFill>
                  <a:srgbClr val="808080"/>
                </a:solidFill>
              </a:rPr>
              <a:t>=</a:t>
            </a:r>
            <a:r>
              <a:rPr lang="en-US" sz="1500" dirty="0" smtClean="0">
                <a:solidFill>
                  <a:srgbClr val="6A8759"/>
                </a:solidFill>
              </a:rPr>
              <a:t>https</a:t>
            </a:r>
            <a:r>
              <a:rPr lang="en-US" sz="1500" dirty="0" smtClean="0"/>
              <a:t>:</a:t>
            </a:r>
            <a:r>
              <a:rPr lang="en-US" sz="1500" dirty="0" smtClean="0">
                <a:solidFill>
                  <a:srgbClr val="6A8759"/>
                </a:solidFill>
              </a:rPr>
              <a:t>//</a:t>
            </a:r>
            <a:r>
              <a:rPr lang="en-US" sz="1500" dirty="0" err="1">
                <a:solidFill>
                  <a:srgbClr val="6A8759"/>
                </a:solidFill>
              </a:rPr>
              <a:t>mateuszdyminski@github.com</a:t>
            </a:r>
            <a:r>
              <a:rPr lang="en-US" sz="1500" dirty="0">
                <a:solidFill>
                  <a:srgbClr val="6A8759"/>
                </a:solidFill>
              </a:rPr>
              <a:t>/</a:t>
            </a:r>
            <a:r>
              <a:rPr lang="en-US" sz="1500" dirty="0" err="1">
                <a:solidFill>
                  <a:srgbClr val="6A8759"/>
                </a:solidFill>
              </a:rPr>
              <a:t>mateuszdyminski</a:t>
            </a:r>
            <a:r>
              <a:rPr lang="en-US" sz="1500" dirty="0">
                <a:solidFill>
                  <a:srgbClr val="6A8759"/>
                </a:solidFill>
              </a:rPr>
              <a:t>/7things-java.git</a:t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git.closest.tag.name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br>
              <a:rPr lang="en-US" sz="1500" dirty="0">
                <a:solidFill>
                  <a:srgbClr val="808080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git.commit.id.describe</a:t>
            </a:r>
            <a:r>
              <a:rPr lang="en-US" sz="1500" dirty="0">
                <a:solidFill>
                  <a:srgbClr val="CC7832"/>
                </a:solidFill>
              </a:rPr>
              <a:t>-short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a0c6481-dirty</a:t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git.commit.user.email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 err="1">
                <a:solidFill>
                  <a:srgbClr val="6A8759"/>
                </a:solidFill>
              </a:rPr>
              <a:t>dyminski@gmail.com</a:t>
            </a:r>
            <a:r>
              <a:rPr lang="en-US" sz="1500" dirty="0">
                <a:solidFill>
                  <a:srgbClr val="6A8759"/>
                </a:solidFill>
              </a:rPr>
              <a:t/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git.commit.time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03.07.2017 @ </a:t>
            </a:r>
            <a:r>
              <a:rPr lang="en-US" sz="1500" dirty="0" smtClean="0">
                <a:solidFill>
                  <a:srgbClr val="6A8759"/>
                </a:solidFill>
              </a:rPr>
              <a:t>08</a:t>
            </a:r>
            <a:r>
              <a:rPr lang="en-US" sz="1500" dirty="0" smtClean="0"/>
              <a:t>:</a:t>
            </a:r>
            <a:r>
              <a:rPr lang="en-US" sz="1500" dirty="0" smtClean="0">
                <a:solidFill>
                  <a:srgbClr val="6A8759"/>
                </a:solidFill>
              </a:rPr>
              <a:t>57</a:t>
            </a:r>
            <a:r>
              <a:rPr lang="en-US" sz="1500" dirty="0" smtClean="0"/>
              <a:t>:</a:t>
            </a:r>
            <a:r>
              <a:rPr lang="en-US" sz="1500" dirty="0" smtClean="0">
                <a:solidFill>
                  <a:srgbClr val="6A8759"/>
                </a:solidFill>
              </a:rPr>
              <a:t>23 </a:t>
            </a:r>
            <a:r>
              <a:rPr lang="en-US" sz="1500" dirty="0">
                <a:solidFill>
                  <a:srgbClr val="6A8759"/>
                </a:solidFill>
              </a:rPr>
              <a:t>CEST</a:t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git.commit.message.full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Cleanup </a:t>
            </a:r>
            <a:r>
              <a:rPr lang="en-US" sz="1500" dirty="0" err="1">
                <a:solidFill>
                  <a:srgbClr val="6A8759"/>
                </a:solidFill>
              </a:rPr>
              <a:t>README.md</a:t>
            </a:r>
            <a:r>
              <a:rPr lang="en-US" sz="1500" dirty="0">
                <a:solidFill>
                  <a:srgbClr val="6A8759"/>
                </a:solidFill>
              </a:rPr>
              <a:t/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git.build.version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1.0-SNAPSHOT</a:t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git.commit.message.short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Cleanup </a:t>
            </a:r>
            <a:r>
              <a:rPr lang="en-US" sz="1500" dirty="0" err="1">
                <a:solidFill>
                  <a:srgbClr val="6A8759"/>
                </a:solidFill>
              </a:rPr>
              <a:t>README.md</a:t>
            </a:r>
            <a:r>
              <a:rPr lang="en-US" sz="1500" dirty="0">
                <a:solidFill>
                  <a:srgbClr val="6A8759"/>
                </a:solidFill>
              </a:rPr>
              <a:t/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git.commit.id.abbrev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a0c6481</a:t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git.branch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master</a:t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git.build.user.name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br>
              <a:rPr lang="en-US" sz="1500" dirty="0">
                <a:solidFill>
                  <a:srgbClr val="808080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git.closest.tag.commit.count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br>
              <a:rPr lang="en-US" sz="1500" dirty="0">
                <a:solidFill>
                  <a:srgbClr val="808080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git.commit.id.describe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a0c6481-dirty</a:t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git.commit.id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a0c6481a4c796a010adfe41a8f24577911125122</a:t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git.tags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br>
              <a:rPr lang="en-US" sz="1500" dirty="0">
                <a:solidFill>
                  <a:srgbClr val="808080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git.build.time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02.10.2017 @ </a:t>
            </a:r>
            <a:r>
              <a:rPr lang="en-US" sz="1500" dirty="0" smtClean="0">
                <a:solidFill>
                  <a:srgbClr val="6A8759"/>
                </a:solidFill>
              </a:rPr>
              <a:t>21</a:t>
            </a:r>
            <a:r>
              <a:rPr lang="en-US" sz="1500" dirty="0" smtClean="0"/>
              <a:t>:</a:t>
            </a:r>
            <a:r>
              <a:rPr lang="en-US" sz="1500" dirty="0" smtClean="0">
                <a:solidFill>
                  <a:srgbClr val="6A8759"/>
                </a:solidFill>
              </a:rPr>
              <a:t>46</a:t>
            </a:r>
            <a:r>
              <a:rPr lang="en-US" sz="1500" dirty="0" smtClean="0"/>
              <a:t>:</a:t>
            </a:r>
            <a:r>
              <a:rPr lang="en-US" sz="1500" dirty="0" smtClean="0">
                <a:solidFill>
                  <a:srgbClr val="6A8759"/>
                </a:solidFill>
              </a:rPr>
              <a:t>11 </a:t>
            </a:r>
            <a:r>
              <a:rPr lang="en-US" sz="1500" dirty="0">
                <a:solidFill>
                  <a:srgbClr val="6A8759"/>
                </a:solidFill>
              </a:rPr>
              <a:t>CEST</a:t>
            </a:r>
            <a:br>
              <a:rPr lang="en-US" sz="1500" dirty="0">
                <a:solidFill>
                  <a:srgbClr val="6A8759"/>
                </a:solidFill>
              </a:rPr>
            </a:br>
            <a:r>
              <a:rPr lang="en-US" sz="1500" dirty="0" err="1">
                <a:solidFill>
                  <a:srgbClr val="CC7832"/>
                </a:solidFill>
              </a:rPr>
              <a:t>git.commit.user.name</a:t>
            </a:r>
            <a:r>
              <a:rPr lang="en-US" sz="1500" dirty="0">
                <a:solidFill>
                  <a:srgbClr val="808080"/>
                </a:solidFill>
              </a:rPr>
              <a:t>=</a:t>
            </a:r>
            <a:r>
              <a:rPr lang="en-US" sz="1500" dirty="0">
                <a:solidFill>
                  <a:srgbClr val="6A8759"/>
                </a:solidFill>
              </a:rPr>
              <a:t>Mateusz Dyminski</a:t>
            </a:r>
            <a:br>
              <a:rPr lang="en-US" sz="1500" dirty="0">
                <a:solidFill>
                  <a:srgbClr val="6A8759"/>
                </a:solidFill>
              </a:rPr>
            </a:br>
            <a:endParaRPr lang="pl-PL" sz="15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413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-315416"/>
            <a:ext cx="9144001" cy="1296144"/>
          </a:xfrm>
        </p:spPr>
        <p:txBody>
          <a:bodyPr/>
          <a:lstStyle/>
          <a:p>
            <a:r>
              <a:rPr lang="en-US" b="1" dirty="0"/>
              <a:t>Version Builds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32023" y="1447131"/>
            <a:ext cx="9134391" cy="222087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CC7832"/>
                </a:solidFill>
              </a:rPr>
              <a:t>private </a:t>
            </a:r>
            <a:r>
              <a:rPr lang="en-US" sz="1400" dirty="0" err="1"/>
              <a:t>GitRepositoryState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FFC66D"/>
                </a:solidFill>
              </a:rPr>
              <a:t>getGitRepositoryState</a:t>
            </a:r>
            <a:r>
              <a:rPr lang="en-US" sz="1400" dirty="0"/>
              <a:t>() {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try </a:t>
            </a:r>
            <a:r>
              <a:rPr lang="en-US" sz="1400" dirty="0"/>
              <a:t>{</a:t>
            </a:r>
            <a:br>
              <a:rPr lang="en-US" sz="1400" dirty="0"/>
            </a:br>
            <a:r>
              <a:rPr lang="en-US" sz="1400" dirty="0"/>
              <a:t>        Properties properties = 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/>
              <a:t>Properties()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dirty="0" err="1"/>
              <a:t>properties.load</a:t>
            </a:r>
            <a:r>
              <a:rPr lang="en-US" sz="1400" dirty="0"/>
              <a:t>(</a:t>
            </a:r>
            <a:r>
              <a:rPr lang="en-US" sz="1400" dirty="0" err="1"/>
              <a:t>getClass</a:t>
            </a:r>
            <a:r>
              <a:rPr lang="en-US" sz="1400" dirty="0"/>
              <a:t>().</a:t>
            </a:r>
            <a:r>
              <a:rPr lang="en-US" sz="1400" dirty="0" err="1"/>
              <a:t>getClassLoader</a:t>
            </a:r>
            <a:r>
              <a:rPr lang="en-US" sz="1400" dirty="0"/>
              <a:t>().</a:t>
            </a:r>
            <a:r>
              <a:rPr lang="en-US" sz="1400" dirty="0" err="1"/>
              <a:t>getResourceAsStream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 err="1">
                <a:solidFill>
                  <a:srgbClr val="6A8759"/>
                </a:solidFill>
              </a:rPr>
              <a:t>git.properties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/>
              <a:t>))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/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return new </a:t>
            </a:r>
            <a:r>
              <a:rPr lang="en-US" sz="1400" dirty="0" err="1"/>
              <a:t>GitRepositoryState</a:t>
            </a:r>
            <a:r>
              <a:rPr lang="en-US" sz="1400" dirty="0"/>
              <a:t>(properties)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dirty="0"/>
              <a:t>} </a:t>
            </a:r>
            <a:r>
              <a:rPr lang="en-US" sz="1400" dirty="0">
                <a:solidFill>
                  <a:srgbClr val="CC7832"/>
                </a:solidFill>
              </a:rPr>
              <a:t>catch </a:t>
            </a:r>
            <a:r>
              <a:rPr lang="en-US" sz="1400" dirty="0"/>
              <a:t>(</a:t>
            </a:r>
            <a:r>
              <a:rPr lang="en-US" sz="1400" dirty="0" err="1"/>
              <a:t>IOException</a:t>
            </a:r>
            <a:r>
              <a:rPr lang="en-US" sz="1400" dirty="0"/>
              <a:t> e) {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>
                <a:solidFill>
                  <a:srgbClr val="CC7832"/>
                </a:solidFill>
              </a:rPr>
              <a:t>throw new </a:t>
            </a:r>
            <a:r>
              <a:rPr lang="en-US" sz="1400" dirty="0" err="1"/>
              <a:t>RuntimeException</a:t>
            </a:r>
            <a:r>
              <a:rPr lang="en-US" sz="1400" dirty="0"/>
              <a:t>(e)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}</a:t>
            </a:r>
            <a:endParaRPr lang="pl-PL" sz="1400" dirty="0" smtClean="0">
              <a:solidFill>
                <a:srgbClr val="E8BF6A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0742" y="1005226"/>
            <a:ext cx="61510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How to load properties file </a:t>
            </a:r>
            <a:r>
              <a:rPr lang="en-US" sz="2400" smtClean="0"/>
              <a:t>in injection method:</a:t>
            </a:r>
            <a:endParaRPr lang="en-US" sz="24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32023" y="4109908"/>
            <a:ext cx="9134391" cy="26739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BBB529"/>
                </a:solidFill>
              </a:rPr>
              <a:t>@Path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6A8759"/>
                </a:solidFill>
              </a:rPr>
              <a:t>"health"</a:t>
            </a:r>
            <a:r>
              <a:rPr lang="en-US" sz="1400" dirty="0"/>
              <a:t>)</a:t>
            </a:r>
            <a:br>
              <a:rPr lang="en-US" sz="1400" dirty="0"/>
            </a:br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/>
              <a:t>HealthResource</a:t>
            </a:r>
            <a:r>
              <a:rPr lang="en-US" sz="1400" dirty="0"/>
              <a:t> {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BBB529"/>
                </a:solidFill>
              </a:rPr>
              <a:t>@Inject</a:t>
            </a:r>
            <a:br>
              <a:rPr lang="en-US" sz="1400" dirty="0">
                <a:solidFill>
                  <a:srgbClr val="BBB529"/>
                </a:solidFill>
              </a:rPr>
            </a:br>
            <a:r>
              <a:rPr lang="en-US" sz="1400" dirty="0">
                <a:solidFill>
                  <a:srgbClr val="BBB529"/>
                </a:solidFill>
              </a:rPr>
              <a:t>    </a:t>
            </a:r>
            <a:r>
              <a:rPr lang="en-US" sz="1400" dirty="0">
                <a:solidFill>
                  <a:srgbClr val="CC7832"/>
                </a:solidFill>
              </a:rPr>
              <a:t>private </a:t>
            </a:r>
            <a:r>
              <a:rPr lang="en-US" sz="1400" dirty="0" err="1"/>
              <a:t>GitRepositoryState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9876AA"/>
                </a:solidFill>
              </a:rPr>
              <a:t>gitRepositoryState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/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dirty="0">
                <a:solidFill>
                  <a:srgbClr val="BBB529"/>
                </a:solidFill>
              </a:rPr>
              <a:t>@GET</a:t>
            </a:r>
            <a:br>
              <a:rPr lang="en-US" sz="1400" dirty="0">
                <a:solidFill>
                  <a:srgbClr val="BBB529"/>
                </a:solidFill>
              </a:rPr>
            </a:br>
            <a:r>
              <a:rPr lang="en-US" sz="1400" dirty="0">
                <a:solidFill>
                  <a:srgbClr val="BBB529"/>
                </a:solidFill>
              </a:rPr>
              <a:t>    @Produces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6A8759"/>
                </a:solidFill>
              </a:rPr>
              <a:t>"application/</a:t>
            </a:r>
            <a:r>
              <a:rPr lang="en-US" sz="1400" dirty="0" err="1">
                <a:solidFill>
                  <a:srgbClr val="6A8759"/>
                </a:solidFill>
              </a:rPr>
              <a:t>json</a:t>
            </a:r>
            <a:r>
              <a:rPr lang="en-US" sz="1400" dirty="0">
                <a:solidFill>
                  <a:srgbClr val="6A8759"/>
                </a:solidFill>
              </a:rPr>
              <a:t>"</a:t>
            </a:r>
            <a:r>
              <a:rPr lang="en-US" sz="1400" dirty="0"/>
              <a:t>)</a:t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CC7832"/>
                </a:solidFill>
              </a:rPr>
              <a:t>public </a:t>
            </a:r>
            <a:r>
              <a:rPr lang="en-US" sz="1400" dirty="0"/>
              <a:t>Response </a:t>
            </a:r>
            <a:r>
              <a:rPr lang="en-US" sz="1400" dirty="0" err="1">
                <a:solidFill>
                  <a:srgbClr val="FFC66D"/>
                </a:solidFill>
              </a:rPr>
              <a:t>getHealth</a:t>
            </a:r>
            <a:r>
              <a:rPr lang="en-US" sz="1400" dirty="0"/>
              <a:t>() {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>
                <a:solidFill>
                  <a:srgbClr val="CC7832"/>
                </a:solidFill>
              </a:rPr>
              <a:t>return </a:t>
            </a:r>
            <a:r>
              <a:rPr lang="en-US" sz="1400" dirty="0" err="1"/>
              <a:t>Response.</a:t>
            </a:r>
            <a:r>
              <a:rPr lang="en-US" sz="1400" i="1" dirty="0" err="1"/>
              <a:t>ok</a:t>
            </a:r>
            <a:r>
              <a:rPr lang="en-US" sz="1400" dirty="0"/>
              <a:t>().entity(</a:t>
            </a:r>
            <a:r>
              <a:rPr lang="en-US" sz="1400" dirty="0">
                <a:solidFill>
                  <a:srgbClr val="CC7832"/>
                </a:solidFill>
              </a:rPr>
              <a:t>new </a:t>
            </a:r>
            <a:r>
              <a:rPr lang="en-US" sz="1400" dirty="0" err="1"/>
              <a:t>HealthStatus</a:t>
            </a:r>
            <a:r>
              <a:rPr lang="en-US" sz="1400" dirty="0"/>
              <a:t>(</a:t>
            </a:r>
            <a:r>
              <a:rPr lang="en-US" sz="1400" dirty="0" err="1">
                <a:solidFill>
                  <a:srgbClr val="9876AA"/>
                </a:solidFill>
              </a:rPr>
              <a:t>gitRepositoryState</a:t>
            </a:r>
            <a:r>
              <a:rPr lang="en-US" sz="1400" dirty="0"/>
              <a:t>)).build()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}</a:t>
            </a:r>
            <a:endParaRPr lang="pl-PL" sz="1400" dirty="0" smtClean="0">
              <a:solidFill>
                <a:srgbClr val="E8BF6A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53836" y="3693315"/>
            <a:ext cx="2839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And REST controller: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0459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Builds - 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0912" y="5445224"/>
            <a:ext cx="75537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http://localhost:8090/health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33018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1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smtClean="0"/>
              <a:t>Version artifacts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Always store build results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Options:</a:t>
            </a:r>
          </a:p>
          <a:p>
            <a:r>
              <a:rPr lang="en-US" sz="2800" dirty="0"/>
              <a:t>Nexus, </a:t>
            </a:r>
            <a:r>
              <a:rPr lang="en-US" sz="2800" dirty="0" smtClean="0"/>
              <a:t>ftp, etc.</a:t>
            </a:r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, </a:t>
            </a:r>
            <a:r>
              <a:rPr lang="en-US" sz="2800" dirty="0" err="1"/>
              <a:t>Bitbucket</a:t>
            </a:r>
            <a:r>
              <a:rPr lang="en-US" sz="2800" dirty="0"/>
              <a:t>, </a:t>
            </a:r>
            <a:r>
              <a:rPr lang="en-US" sz="2800" dirty="0" err="1"/>
              <a:t>Codeplex</a:t>
            </a:r>
            <a:endParaRPr lang="en-US" sz="2800" dirty="0"/>
          </a:p>
          <a:p>
            <a:r>
              <a:rPr lang="en-US" sz="2800" dirty="0" err="1"/>
              <a:t>Dockerhub</a:t>
            </a:r>
            <a:r>
              <a:rPr lang="en-US" sz="2800" dirty="0"/>
              <a:t>, private Docker registry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18840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smtClean="0"/>
              <a:t>Version artifacts - Maven</a:t>
            </a:r>
            <a:endParaRPr lang="en-US" b="1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32023" y="1844824"/>
            <a:ext cx="9134391" cy="331236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mr-IN" sz="1600" i="1" dirty="0" err="1">
                <a:solidFill>
                  <a:srgbClr val="C57633"/>
                </a:solidFill>
              </a:rPr>
              <a:t>mvn</a:t>
            </a:r>
            <a:r>
              <a:rPr lang="mr-IN" sz="1600" i="1" dirty="0">
                <a:solidFill>
                  <a:srgbClr val="C57633"/>
                </a:solidFill>
              </a:rPr>
              <a:t> </a:t>
            </a:r>
            <a:r>
              <a:rPr lang="mr-IN" sz="1600" dirty="0" err="1"/>
              <a:t>deploy:deploy-file</a:t>
            </a:r>
            <a:r>
              <a:rPr lang="mr-IN" sz="1600" dirty="0"/>
              <a:t> -</a:t>
            </a:r>
            <a:r>
              <a:rPr lang="mr-IN" sz="1600" dirty="0" err="1"/>
              <a:t>Durl</a:t>
            </a:r>
            <a:r>
              <a:rPr lang="mr-IN" sz="1600" dirty="0"/>
              <a:t>=</a:t>
            </a:r>
            <a:r>
              <a:rPr lang="mr-IN" sz="1600" dirty="0" err="1"/>
              <a:t>file</a:t>
            </a:r>
            <a:r>
              <a:rPr lang="mr-IN" sz="1600" dirty="0"/>
              <a:t>://~\m2-repo \</a:t>
            </a:r>
            <a:br>
              <a:rPr lang="mr-IN" sz="1600" dirty="0"/>
            </a:br>
            <a:r>
              <a:rPr lang="mr-IN" sz="1600" dirty="0"/>
              <a:t>                       -</a:t>
            </a:r>
            <a:r>
              <a:rPr lang="mr-IN" sz="1600" dirty="0" err="1"/>
              <a:t>DrepositoryId</a:t>
            </a:r>
            <a:r>
              <a:rPr lang="mr-IN" sz="1600" dirty="0"/>
              <a:t>=</a:t>
            </a:r>
            <a:r>
              <a:rPr lang="mr-IN" sz="1600" dirty="0" err="1"/>
              <a:t>some.id</a:t>
            </a:r>
            <a:r>
              <a:rPr lang="mr-IN" sz="1600" dirty="0"/>
              <a:t> \</a:t>
            </a:r>
            <a:br>
              <a:rPr lang="mr-IN" sz="1600" dirty="0"/>
            </a:br>
            <a:r>
              <a:rPr lang="mr-IN" sz="1600" dirty="0"/>
              <a:t>                       -</a:t>
            </a:r>
            <a:r>
              <a:rPr lang="mr-IN" sz="1600" dirty="0" err="1"/>
              <a:t>Dfile</a:t>
            </a:r>
            <a:r>
              <a:rPr lang="mr-IN" sz="1600" dirty="0"/>
              <a:t>=your-artifact-1.0.jar \</a:t>
            </a:r>
            <a:br>
              <a:rPr lang="mr-IN" sz="1600" dirty="0"/>
            </a:br>
            <a:r>
              <a:rPr lang="mr-IN" sz="1600" dirty="0"/>
              <a:t>                       [-</a:t>
            </a:r>
            <a:r>
              <a:rPr lang="mr-IN" sz="1600" dirty="0" err="1"/>
              <a:t>DpomFile</a:t>
            </a:r>
            <a:r>
              <a:rPr lang="mr-IN" sz="1600" dirty="0"/>
              <a:t>=</a:t>
            </a:r>
            <a:r>
              <a:rPr lang="mr-IN" sz="1600" dirty="0" err="1"/>
              <a:t>your-pom.xml</a:t>
            </a:r>
            <a:r>
              <a:rPr lang="mr-IN" sz="1600" dirty="0"/>
              <a:t>] \</a:t>
            </a:r>
            <a:br>
              <a:rPr lang="mr-IN" sz="1600" dirty="0"/>
            </a:br>
            <a:r>
              <a:rPr lang="mr-IN" sz="1600" dirty="0"/>
              <a:t>                       [-</a:t>
            </a:r>
            <a:r>
              <a:rPr lang="mr-IN" sz="1600" dirty="0" err="1"/>
              <a:t>DgroupId</a:t>
            </a:r>
            <a:r>
              <a:rPr lang="mr-IN" sz="1600" dirty="0"/>
              <a:t>=</a:t>
            </a:r>
            <a:r>
              <a:rPr lang="mr-IN" sz="1600" dirty="0" err="1"/>
              <a:t>org.some.group</a:t>
            </a:r>
            <a:r>
              <a:rPr lang="mr-IN" sz="1600" dirty="0"/>
              <a:t>] \</a:t>
            </a:r>
            <a:br>
              <a:rPr lang="mr-IN" sz="1600" dirty="0"/>
            </a:br>
            <a:r>
              <a:rPr lang="mr-IN" sz="1600" dirty="0"/>
              <a:t>                       [-</a:t>
            </a:r>
            <a:r>
              <a:rPr lang="mr-IN" sz="1600" dirty="0" err="1"/>
              <a:t>DartifactId</a:t>
            </a:r>
            <a:r>
              <a:rPr lang="mr-IN" sz="1600" dirty="0"/>
              <a:t>=</a:t>
            </a:r>
            <a:r>
              <a:rPr lang="mr-IN" sz="1600" dirty="0" err="1"/>
              <a:t>your-artifact</a:t>
            </a:r>
            <a:r>
              <a:rPr lang="mr-IN" sz="1600" dirty="0"/>
              <a:t>] \</a:t>
            </a:r>
            <a:br>
              <a:rPr lang="mr-IN" sz="1600" dirty="0"/>
            </a:br>
            <a:r>
              <a:rPr lang="mr-IN" sz="1600" dirty="0"/>
              <a:t>                       [-</a:t>
            </a:r>
            <a:r>
              <a:rPr lang="mr-IN" sz="1600" dirty="0" err="1"/>
              <a:t>Dversion</a:t>
            </a:r>
            <a:r>
              <a:rPr lang="mr-IN" sz="1600" dirty="0"/>
              <a:t>=1.0] \</a:t>
            </a:r>
            <a:br>
              <a:rPr lang="mr-IN" sz="1600" dirty="0"/>
            </a:br>
            <a:r>
              <a:rPr lang="mr-IN" sz="1600" dirty="0"/>
              <a:t>                       [-</a:t>
            </a:r>
            <a:r>
              <a:rPr lang="mr-IN" sz="1600" dirty="0" err="1"/>
              <a:t>Dpackaging</a:t>
            </a:r>
            <a:r>
              <a:rPr lang="mr-IN" sz="1600" dirty="0"/>
              <a:t>=</a:t>
            </a:r>
            <a:r>
              <a:rPr lang="mr-IN" sz="1600" dirty="0" err="1"/>
              <a:t>jar</a:t>
            </a:r>
            <a:r>
              <a:rPr lang="mr-IN" sz="1600" dirty="0"/>
              <a:t>] \</a:t>
            </a:r>
            <a:br>
              <a:rPr lang="mr-IN" sz="1600" dirty="0"/>
            </a:br>
            <a:r>
              <a:rPr lang="mr-IN" sz="1600" dirty="0"/>
              <a:t>                       [-</a:t>
            </a:r>
            <a:r>
              <a:rPr lang="mr-IN" sz="1600" dirty="0" err="1"/>
              <a:t>Dclassifier</a:t>
            </a:r>
            <a:r>
              <a:rPr lang="mr-IN" sz="1600" dirty="0"/>
              <a:t>=</a:t>
            </a:r>
            <a:r>
              <a:rPr lang="mr-IN" sz="1600" dirty="0" err="1"/>
              <a:t>test</a:t>
            </a:r>
            <a:r>
              <a:rPr lang="mr-IN" sz="1600" dirty="0"/>
              <a:t>] \</a:t>
            </a:r>
            <a:br>
              <a:rPr lang="mr-IN" sz="1600" dirty="0"/>
            </a:br>
            <a:r>
              <a:rPr lang="mr-IN" sz="1600" dirty="0"/>
              <a:t>                       [-</a:t>
            </a:r>
            <a:r>
              <a:rPr lang="mr-IN" sz="1600" dirty="0" err="1"/>
              <a:t>DgeneratePom</a:t>
            </a:r>
            <a:r>
              <a:rPr lang="mr-IN" sz="1600" dirty="0"/>
              <a:t>=</a:t>
            </a:r>
            <a:r>
              <a:rPr lang="mr-IN" sz="1600" dirty="0" err="1"/>
              <a:t>true</a:t>
            </a:r>
            <a:r>
              <a:rPr lang="mr-IN" sz="1600" dirty="0"/>
              <a:t>] \</a:t>
            </a:r>
            <a:br>
              <a:rPr lang="mr-IN" sz="1600" dirty="0"/>
            </a:br>
            <a:r>
              <a:rPr lang="mr-IN" sz="1600" dirty="0"/>
              <a:t>                       [-</a:t>
            </a:r>
            <a:r>
              <a:rPr lang="mr-IN" sz="1600" dirty="0" err="1"/>
              <a:t>DgeneratePom.description</a:t>
            </a:r>
            <a:r>
              <a:rPr lang="mr-IN" sz="1600" dirty="0"/>
              <a:t>=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 err="1">
                <a:solidFill>
                  <a:srgbClr val="6A8759"/>
                </a:solidFill>
              </a:rPr>
              <a:t>My</a:t>
            </a:r>
            <a:r>
              <a:rPr lang="mr-IN" sz="1600" dirty="0">
                <a:solidFill>
                  <a:srgbClr val="6A8759"/>
                </a:solidFill>
              </a:rPr>
              <a:t> Project </a:t>
            </a:r>
            <a:r>
              <a:rPr lang="mr-IN" sz="1600" dirty="0" err="1">
                <a:solidFill>
                  <a:srgbClr val="6A8759"/>
                </a:solidFill>
              </a:rPr>
              <a:t>Description</a:t>
            </a:r>
            <a:r>
              <a:rPr lang="mr-IN" sz="1600" dirty="0">
                <a:solidFill>
                  <a:srgbClr val="6A8759"/>
                </a:solidFill>
              </a:rPr>
              <a:t>"</a:t>
            </a:r>
            <a:r>
              <a:rPr lang="mr-IN" sz="1600" dirty="0"/>
              <a:t>] \</a:t>
            </a:r>
            <a:br>
              <a:rPr lang="mr-IN" sz="1600" dirty="0"/>
            </a:br>
            <a:r>
              <a:rPr lang="mr-IN" sz="1600" dirty="0"/>
              <a:t>                       [-</a:t>
            </a:r>
            <a:r>
              <a:rPr lang="mr-IN" sz="1600" dirty="0" err="1"/>
              <a:t>DrepositoryLayout</a:t>
            </a:r>
            <a:r>
              <a:rPr lang="mr-IN" sz="1600" dirty="0"/>
              <a:t>=</a:t>
            </a:r>
            <a:r>
              <a:rPr lang="mr-IN" sz="1600" dirty="0" err="1"/>
              <a:t>legacy</a:t>
            </a:r>
            <a:r>
              <a:rPr lang="mr-IN" sz="1600" dirty="0"/>
              <a:t>] \</a:t>
            </a:r>
            <a:br>
              <a:rPr lang="mr-IN" sz="1600" dirty="0"/>
            </a:br>
            <a:r>
              <a:rPr lang="mr-IN" sz="1600" dirty="0"/>
              <a:t>                       [-</a:t>
            </a:r>
            <a:r>
              <a:rPr lang="mr-IN" sz="1600" dirty="0" err="1"/>
              <a:t>DuniqueVersion</a:t>
            </a:r>
            <a:r>
              <a:rPr lang="mr-IN" sz="1600" dirty="0"/>
              <a:t>=</a:t>
            </a:r>
            <a:r>
              <a:rPr lang="mr-IN" sz="1600" dirty="0" err="1"/>
              <a:t>false</a:t>
            </a:r>
            <a:r>
              <a:rPr lang="mr-IN" sz="1600" dirty="0"/>
              <a:t>]</a:t>
            </a:r>
            <a:endParaRPr lang="pl-PL" sz="16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8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b="1" dirty="0" smtClean="0"/>
              <a:t>Version artifacts - Docker</a:t>
            </a:r>
            <a:endParaRPr lang="en-US" b="1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32023" y="980728"/>
            <a:ext cx="9134391" cy="576064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500" dirty="0">
                <a:solidFill>
                  <a:srgbClr val="E8BF6A"/>
                </a:solidFill>
              </a:rPr>
              <a:t>&lt;plugin&gt;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&lt;</a:t>
            </a:r>
            <a:r>
              <a:rPr lang="en-US" sz="1500" dirty="0" err="1">
                <a:solidFill>
                  <a:srgbClr val="E8BF6A"/>
                </a:solidFill>
              </a:rPr>
              <a:t>groupId</a:t>
            </a:r>
            <a:r>
              <a:rPr lang="en-US" sz="1500" dirty="0">
                <a:solidFill>
                  <a:srgbClr val="E8BF6A"/>
                </a:solidFill>
              </a:rPr>
              <a:t>&gt;</a:t>
            </a:r>
            <a:r>
              <a:rPr lang="en-US" sz="1500" dirty="0" err="1"/>
              <a:t>com.spotify</a:t>
            </a:r>
            <a:r>
              <a:rPr lang="en-US" sz="1500" dirty="0">
                <a:solidFill>
                  <a:srgbClr val="E8BF6A"/>
                </a:solidFill>
              </a:rPr>
              <a:t>&lt;/</a:t>
            </a:r>
            <a:r>
              <a:rPr lang="en-US" sz="1500" dirty="0" err="1">
                <a:solidFill>
                  <a:srgbClr val="E8BF6A"/>
                </a:solidFill>
              </a:rPr>
              <a:t>groupId</a:t>
            </a:r>
            <a:r>
              <a:rPr lang="en-US" sz="1500" dirty="0">
                <a:solidFill>
                  <a:srgbClr val="E8BF6A"/>
                </a:solidFill>
              </a:rPr>
              <a:t>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&lt;</a:t>
            </a:r>
            <a:r>
              <a:rPr lang="en-US" sz="1500" dirty="0" err="1">
                <a:solidFill>
                  <a:srgbClr val="E8BF6A"/>
                </a:solidFill>
              </a:rPr>
              <a:t>artifactId</a:t>
            </a:r>
            <a:r>
              <a:rPr lang="en-US" sz="1500" dirty="0">
                <a:solidFill>
                  <a:srgbClr val="E8BF6A"/>
                </a:solidFill>
              </a:rPr>
              <a:t>&gt;</a:t>
            </a:r>
            <a:r>
              <a:rPr lang="en-US" sz="1500" dirty="0" err="1"/>
              <a:t>docker</a:t>
            </a:r>
            <a:r>
              <a:rPr lang="en-US" sz="1500" dirty="0"/>
              <a:t>-maven-plugin</a:t>
            </a:r>
            <a:r>
              <a:rPr lang="en-US" sz="1500" dirty="0">
                <a:solidFill>
                  <a:srgbClr val="E8BF6A"/>
                </a:solidFill>
              </a:rPr>
              <a:t>&lt;/</a:t>
            </a:r>
            <a:r>
              <a:rPr lang="en-US" sz="1500" dirty="0" err="1">
                <a:solidFill>
                  <a:srgbClr val="E8BF6A"/>
                </a:solidFill>
              </a:rPr>
              <a:t>artifactId</a:t>
            </a:r>
            <a:r>
              <a:rPr lang="en-US" sz="1500" dirty="0">
                <a:solidFill>
                  <a:srgbClr val="E8BF6A"/>
                </a:solidFill>
              </a:rPr>
              <a:t>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&lt;configuration&gt;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&lt;</a:t>
            </a:r>
            <a:r>
              <a:rPr lang="en-US" sz="1500" dirty="0" err="1">
                <a:solidFill>
                  <a:srgbClr val="E8BF6A"/>
                </a:solidFill>
              </a:rPr>
              <a:t>imageName</a:t>
            </a:r>
            <a:r>
              <a:rPr lang="en-US" sz="1500" dirty="0">
                <a:solidFill>
                  <a:srgbClr val="E8BF6A"/>
                </a:solidFill>
              </a:rPr>
              <a:t>&gt;</a:t>
            </a:r>
            <a:r>
              <a:rPr lang="en-US" sz="1500" dirty="0"/>
              <a:t>my-image</a:t>
            </a:r>
            <a:r>
              <a:rPr lang="en-US" sz="1500" dirty="0">
                <a:solidFill>
                  <a:srgbClr val="E8BF6A"/>
                </a:solidFill>
              </a:rPr>
              <a:t>&lt;/</a:t>
            </a:r>
            <a:r>
              <a:rPr lang="en-US" sz="1500" dirty="0" err="1">
                <a:solidFill>
                  <a:srgbClr val="E8BF6A"/>
                </a:solidFill>
              </a:rPr>
              <a:t>imageName</a:t>
            </a:r>
            <a:r>
              <a:rPr lang="en-US" sz="1500" dirty="0">
                <a:solidFill>
                  <a:srgbClr val="E8BF6A"/>
                </a:solidFill>
              </a:rPr>
              <a:t>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</a:t>
            </a:r>
            <a:r>
              <a:rPr lang="en-US" sz="1500" dirty="0"/>
              <a:t>...</a:t>
            </a:r>
            <a:br>
              <a:rPr lang="en-US" sz="1500" dirty="0"/>
            </a:br>
            <a:r>
              <a:rPr lang="en-US" sz="1500" dirty="0">
                <a:solidFill>
                  <a:srgbClr val="E8BF6A"/>
                </a:solidFill>
              </a:rPr>
              <a:t>&lt;/configuration&gt;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&lt;executions&gt;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&lt;execution&gt;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    &lt;id&gt;</a:t>
            </a:r>
            <a:r>
              <a:rPr lang="en-US" sz="1500" dirty="0"/>
              <a:t>build-image</a:t>
            </a:r>
            <a:r>
              <a:rPr lang="en-US" sz="1500" dirty="0">
                <a:solidFill>
                  <a:srgbClr val="E8BF6A"/>
                </a:solidFill>
              </a:rPr>
              <a:t>&lt;/id&gt;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    &lt;phase&gt;</a:t>
            </a:r>
            <a:r>
              <a:rPr lang="en-US" sz="1500" dirty="0"/>
              <a:t>package</a:t>
            </a:r>
            <a:r>
              <a:rPr lang="en-US" sz="1500" dirty="0">
                <a:solidFill>
                  <a:srgbClr val="E8BF6A"/>
                </a:solidFill>
              </a:rPr>
              <a:t>&lt;/phase&gt;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    &lt;goals&gt;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        &lt;goal&gt;</a:t>
            </a:r>
            <a:r>
              <a:rPr lang="en-US" sz="1500" dirty="0"/>
              <a:t>build</a:t>
            </a:r>
            <a:r>
              <a:rPr lang="en-US" sz="1500" dirty="0">
                <a:solidFill>
                  <a:srgbClr val="E8BF6A"/>
                </a:solidFill>
              </a:rPr>
              <a:t>&lt;/goal&gt;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    &lt;/goals&gt;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&lt;/execution&gt;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&lt;execution&gt;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    &lt;id&gt;</a:t>
            </a:r>
            <a:r>
              <a:rPr lang="en-US" sz="1500" dirty="0"/>
              <a:t>tag-image</a:t>
            </a:r>
            <a:r>
              <a:rPr lang="en-US" sz="1500" dirty="0">
                <a:solidFill>
                  <a:srgbClr val="E8BF6A"/>
                </a:solidFill>
              </a:rPr>
              <a:t>&lt;/id&gt;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    &lt;phase&gt;</a:t>
            </a:r>
            <a:r>
              <a:rPr lang="en-US" sz="1500" dirty="0"/>
              <a:t>package</a:t>
            </a:r>
            <a:r>
              <a:rPr lang="en-US" sz="1500" dirty="0">
                <a:solidFill>
                  <a:srgbClr val="E8BF6A"/>
                </a:solidFill>
              </a:rPr>
              <a:t>&lt;/phase&gt;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    &lt;configuration&gt;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        &lt;image&gt;</a:t>
            </a:r>
            <a:r>
              <a:rPr lang="en-US" sz="1500" dirty="0"/>
              <a:t>my-image</a:t>
            </a:r>
            <a:r>
              <a:rPr lang="en-US" sz="1500" dirty="0">
                <a:solidFill>
                  <a:srgbClr val="E8BF6A"/>
                </a:solidFill>
              </a:rPr>
              <a:t>&lt;/image&gt;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        &lt;</a:t>
            </a:r>
            <a:r>
              <a:rPr lang="en-US" sz="1500" dirty="0" err="1">
                <a:solidFill>
                  <a:srgbClr val="E8BF6A"/>
                </a:solidFill>
              </a:rPr>
              <a:t>newName</a:t>
            </a:r>
            <a:r>
              <a:rPr lang="en-US" sz="1500" dirty="0">
                <a:solidFill>
                  <a:srgbClr val="E8BF6A"/>
                </a:solidFill>
              </a:rPr>
              <a:t>&gt;</a:t>
            </a:r>
            <a:r>
              <a:rPr lang="en-US" sz="1500" dirty="0" err="1"/>
              <a:t>registry.example.com</a:t>
            </a:r>
            <a:r>
              <a:rPr lang="en-US" sz="1500" dirty="0"/>
              <a:t>/my-image</a:t>
            </a:r>
            <a:r>
              <a:rPr lang="en-US" sz="1500" dirty="0">
                <a:solidFill>
                  <a:srgbClr val="E8BF6A"/>
                </a:solidFill>
              </a:rPr>
              <a:t>&lt;/</a:t>
            </a:r>
            <a:r>
              <a:rPr lang="en-US" sz="1500" dirty="0" err="1">
                <a:solidFill>
                  <a:srgbClr val="E8BF6A"/>
                </a:solidFill>
              </a:rPr>
              <a:t>newName</a:t>
            </a:r>
            <a:r>
              <a:rPr lang="en-US" sz="1500" dirty="0">
                <a:solidFill>
                  <a:srgbClr val="E8BF6A"/>
                </a:solidFill>
              </a:rPr>
              <a:t>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    &lt;/configuration&gt;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    &lt;/execution&gt;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&lt;/executions&gt;</a:t>
            </a:r>
            <a:br>
              <a:rPr lang="en-US" sz="1500" dirty="0">
                <a:solidFill>
                  <a:srgbClr val="E8BF6A"/>
                </a:solidFill>
              </a:rPr>
            </a:br>
            <a:r>
              <a:rPr lang="en-US" sz="1500" dirty="0">
                <a:solidFill>
                  <a:srgbClr val="E8BF6A"/>
                </a:solidFill>
              </a:rPr>
              <a:t>&lt;/plugin&gt;</a:t>
            </a:r>
            <a:endParaRPr lang="pl-PL" sz="15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11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b="1" dirty="0" smtClean="0"/>
              <a:t>Version artifacts - Docker</a:t>
            </a:r>
            <a:endParaRPr lang="en-US" b="1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32023" y="2132856"/>
            <a:ext cx="9134391" cy="5040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$ </a:t>
            </a:r>
            <a:r>
              <a:rPr lang="en-US" dirty="0" err="1" smtClean="0"/>
              <a:t>mvn</a:t>
            </a:r>
            <a:r>
              <a:rPr lang="en-US" dirty="0" smtClean="0"/>
              <a:t> </a:t>
            </a:r>
            <a:r>
              <a:rPr lang="en-US" dirty="0"/>
              <a:t>clean package </a:t>
            </a:r>
            <a:r>
              <a:rPr lang="en-US" dirty="0" err="1"/>
              <a:t>docker:build</a:t>
            </a:r>
            <a:r>
              <a:rPr lang="en-US" dirty="0"/>
              <a:t> -</a:t>
            </a:r>
            <a:r>
              <a:rPr lang="en-US" dirty="0" err="1"/>
              <a:t>DpushImageTag</a:t>
            </a:r>
            <a:endParaRPr lang="pl-PL" dirty="0" smtClean="0">
              <a:solidFill>
                <a:srgbClr val="E8BF6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2413" y="1556792"/>
            <a:ext cx="4025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To push image to registry: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3530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err="1"/>
              <a:t>Whoami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Mateusz </a:t>
            </a:r>
            <a:r>
              <a:rPr lang="en-US" sz="2800" dirty="0" err="1"/>
              <a:t>Dymiński</a:t>
            </a:r>
            <a:r>
              <a:rPr lang="en-US" sz="2800" dirty="0"/>
              <a:t>	</a:t>
            </a:r>
          </a:p>
          <a:p>
            <a:r>
              <a:rPr lang="en-US" sz="2800" dirty="0" smtClean="0"/>
              <a:t>Software Developer at Nokia</a:t>
            </a:r>
          </a:p>
          <a:p>
            <a:r>
              <a:rPr lang="en-US" sz="2800" dirty="0" smtClean="0"/>
              <a:t>7</a:t>
            </a:r>
            <a:r>
              <a:rPr lang="en-US" sz="2800" dirty="0"/>
              <a:t>+ </a:t>
            </a:r>
            <a:r>
              <a:rPr lang="en-US" sz="2800" dirty="0" err="1"/>
              <a:t>exp</a:t>
            </a:r>
            <a:r>
              <a:rPr lang="en-US" sz="2800" dirty="0"/>
              <a:t> with Java</a:t>
            </a:r>
          </a:p>
          <a:p>
            <a:r>
              <a:rPr lang="en-US" sz="2800" dirty="0"/>
              <a:t>3+ </a:t>
            </a:r>
            <a:r>
              <a:rPr lang="en-US" sz="2800" dirty="0" err="1"/>
              <a:t>exp</a:t>
            </a:r>
            <a:r>
              <a:rPr lang="en-US" sz="2800" dirty="0"/>
              <a:t> with Go</a:t>
            </a:r>
          </a:p>
          <a:p>
            <a:r>
              <a:rPr lang="en-US" sz="2800" dirty="0"/>
              <a:t>One of the organizer </a:t>
            </a:r>
            <a:r>
              <a:rPr lang="en-US" sz="2800" dirty="0">
                <a:hlinkClick r:id="rId2"/>
              </a:rPr>
              <a:t>GoWroc - Golang Wroclaw Meetup</a:t>
            </a:r>
            <a:endParaRPr lang="en-US" sz="2800" dirty="0"/>
          </a:p>
          <a:p>
            <a:r>
              <a:rPr lang="en-US" sz="2800" dirty="0" err="1"/>
              <a:t>Github</a:t>
            </a:r>
            <a:r>
              <a:rPr lang="en-US" sz="2800" dirty="0"/>
              <a:t>: </a:t>
            </a:r>
            <a:r>
              <a:rPr lang="en-US" sz="2800" dirty="0">
                <a:hlinkClick r:id="rId3"/>
              </a:rPr>
              <a:t>github.com/mateuszdyminski</a:t>
            </a:r>
            <a:endParaRPr lang="en-US" sz="2800" dirty="0"/>
          </a:p>
          <a:p>
            <a:r>
              <a:rPr lang="en-US" sz="2800" dirty="0"/>
              <a:t>Twitter: </a:t>
            </a:r>
            <a:r>
              <a:rPr lang="en-US" sz="2800" dirty="0">
                <a:hlinkClick r:id="rId4"/>
              </a:rPr>
              <a:t>@m_dyminski</a:t>
            </a:r>
            <a:endParaRPr lang="en-US" sz="2800" dirty="0"/>
          </a:p>
          <a:p>
            <a:r>
              <a:rPr lang="en-US" sz="2800" dirty="0"/>
              <a:t>LinkedIn: </a:t>
            </a:r>
            <a:r>
              <a:rPr lang="en-US" sz="2800" dirty="0">
                <a:hlinkClick r:id="rId5"/>
              </a:rPr>
              <a:t>linkedin.com/in/mdyminski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b="1" dirty="0" smtClean="0"/>
              <a:t>Version artifacts - GitHub</a:t>
            </a:r>
            <a:endParaRPr lang="en-US" b="1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32022" y="3645024"/>
            <a:ext cx="9134391" cy="244827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mtClean="0"/>
              <a:t>$ </a:t>
            </a:r>
            <a:r>
              <a:rPr lang="en-US" dirty="0" err="1"/>
              <a:t>github</a:t>
            </a:r>
            <a:r>
              <a:rPr lang="en-US" dirty="0"/>
              <a:t>-release upload \</a:t>
            </a:r>
            <a:br>
              <a:rPr lang="en-US" dirty="0"/>
            </a:br>
            <a:r>
              <a:rPr lang="en-US" dirty="0"/>
              <a:t>    --user </a:t>
            </a:r>
            <a:r>
              <a:rPr lang="en-US" dirty="0" err="1"/>
              <a:t>mateuszdyminski</a:t>
            </a:r>
            <a:r>
              <a:rPr lang="en-US" dirty="0"/>
              <a:t> \</a:t>
            </a:r>
            <a:br>
              <a:rPr lang="en-US" dirty="0"/>
            </a:br>
            <a:r>
              <a:rPr lang="en-US" dirty="0"/>
              <a:t>    --repo 7things \</a:t>
            </a:r>
            <a:br>
              <a:rPr lang="en-US" dirty="0"/>
            </a:br>
            <a:r>
              <a:rPr lang="en-US" dirty="0"/>
              <a:t>    --tag v0.1.0 \</a:t>
            </a:r>
            <a:br>
              <a:rPr lang="en-US" dirty="0"/>
            </a:br>
            <a:r>
              <a:rPr lang="en-US" dirty="0"/>
              <a:t>    --name "7things" \</a:t>
            </a:r>
            <a:br>
              <a:rPr lang="en-US" dirty="0"/>
            </a:br>
            <a:r>
              <a:rPr lang="en-US" dirty="0"/>
              <a:t>    --file bin/</a:t>
            </a:r>
            <a:r>
              <a:rPr lang="en-US" dirty="0" err="1"/>
              <a:t>darwin</a:t>
            </a:r>
            <a:r>
              <a:rPr lang="en-US" dirty="0"/>
              <a:t>/7things</a:t>
            </a:r>
            <a:endParaRPr lang="pl-PL" dirty="0" smtClean="0">
              <a:solidFill>
                <a:srgbClr val="E8BF6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2412" y="958325"/>
            <a:ext cx="914400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Tool for GitHub release automation:</a:t>
            </a:r>
          </a:p>
          <a:p>
            <a:r>
              <a:rPr lang="en-US" sz="2800" dirty="0">
                <a:hlinkClick r:id="rId2"/>
              </a:rPr>
              <a:t>https://</a:t>
            </a:r>
            <a:r>
              <a:rPr lang="en-US" sz="2800" dirty="0" smtClean="0">
                <a:hlinkClick r:id="rId2"/>
              </a:rPr>
              <a:t>github.com/aktau/github-release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To push artifacts to GitHub:</a:t>
            </a:r>
          </a:p>
          <a:p>
            <a:endParaRPr lang="en-US" sz="2800" dirty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43283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5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15752"/>
          </a:xfrm>
        </p:spPr>
        <p:txBody>
          <a:bodyPr/>
          <a:lstStyle/>
          <a:p>
            <a:r>
              <a:rPr lang="pl-PL" b="1" dirty="0" smtClean="0"/>
              <a:t>Version REST API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2413" y="1484785"/>
            <a:ext cx="9134391" cy="4535016"/>
          </a:xfrm>
        </p:spPr>
        <p:txBody>
          <a:bodyPr/>
          <a:lstStyle/>
          <a:p>
            <a:r>
              <a:rPr lang="en-US" dirty="0" smtClean="0"/>
              <a:t>Three common </a:t>
            </a:r>
            <a:r>
              <a:rPr lang="en-US" dirty="0"/>
              <a:t>approach</a:t>
            </a:r>
            <a:r>
              <a:rPr lang="en-US" dirty="0" smtClean="0"/>
              <a:t>:</a:t>
            </a:r>
          </a:p>
          <a:p>
            <a:pPr lvl="1"/>
            <a:r>
              <a:rPr lang="en-US" sz="2400" dirty="0"/>
              <a:t>http://</a:t>
            </a:r>
            <a:r>
              <a:rPr lang="en-US" sz="2400" dirty="0" smtClean="0"/>
              <a:t>company.com/api/v2/users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sz="2400" dirty="0"/>
              <a:t>http://</a:t>
            </a:r>
            <a:r>
              <a:rPr lang="en-US" sz="2400" dirty="0" err="1"/>
              <a:t>company.com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/users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sz="2400" dirty="0"/>
              <a:t>http://</a:t>
            </a:r>
            <a:r>
              <a:rPr lang="en-US" sz="2400" dirty="0" err="1"/>
              <a:t>company.com</a:t>
            </a:r>
            <a:r>
              <a:rPr lang="en-US" sz="2400" dirty="0"/>
              <a:t>/</a:t>
            </a:r>
            <a:r>
              <a:rPr lang="en-US" sz="2400" dirty="0" err="1"/>
              <a:t>api</a:t>
            </a:r>
            <a:r>
              <a:rPr lang="en-US" sz="2400" dirty="0"/>
              <a:t>/users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2061965" y="2420888"/>
            <a:ext cx="8594840" cy="7200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2"/>
                </a:solidFill>
              </a:rPr>
              <a:t>GET </a:t>
            </a:r>
            <a:r>
              <a:rPr lang="en-US" sz="2000" dirty="0"/>
              <a:t>v2.0/users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>
                <a:solidFill>
                  <a:srgbClr val="FFC000"/>
                </a:solidFill>
              </a:rPr>
              <a:t>Accept</a:t>
            </a:r>
            <a:r>
              <a:rPr lang="en-US" sz="2000" dirty="0">
                <a:solidFill>
                  <a:srgbClr val="FFC000"/>
                </a:solidFill>
              </a:rPr>
              <a:t>: </a:t>
            </a:r>
            <a:r>
              <a:rPr lang="en-US" sz="2000" dirty="0"/>
              <a:t>application/</a:t>
            </a:r>
            <a:r>
              <a:rPr lang="en-US" sz="2000" dirty="0" err="1"/>
              <a:t>json</a:t>
            </a:r>
            <a:endParaRPr lang="pl-PL" sz="2000" dirty="0" smtClean="0">
              <a:solidFill>
                <a:srgbClr val="E8BF6A"/>
              </a:solidFill>
            </a:endParaRP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2061963" y="3804424"/>
            <a:ext cx="8594842" cy="7200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2"/>
                </a:solidFill>
              </a:rPr>
              <a:t>GET </a:t>
            </a:r>
            <a:r>
              <a:rPr lang="en-US" sz="2000" dirty="0" smtClean="0"/>
              <a:t>/users </a:t>
            </a:r>
            <a:br>
              <a:rPr lang="en-US" sz="2000" dirty="0" smtClean="0"/>
            </a:br>
            <a:r>
              <a:rPr lang="en-US" sz="2000" dirty="0" smtClean="0">
                <a:solidFill>
                  <a:srgbClr val="FFC000"/>
                </a:solidFill>
              </a:rPr>
              <a:t>Accept</a:t>
            </a:r>
            <a:r>
              <a:rPr lang="en-US" sz="2000" dirty="0">
                <a:solidFill>
                  <a:srgbClr val="FFC000"/>
                </a:solidFill>
              </a:rPr>
              <a:t>: </a:t>
            </a:r>
            <a:r>
              <a:rPr lang="en-US" sz="2000" dirty="0"/>
              <a:t>application/vnd.usersapp-v2+json</a:t>
            </a:r>
            <a:endParaRPr lang="pl-PL" sz="2000" dirty="0" smtClean="0">
              <a:solidFill>
                <a:srgbClr val="E8BF6A"/>
              </a:solidFill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2061963" y="5100567"/>
            <a:ext cx="8594842" cy="72008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2"/>
                </a:solidFill>
              </a:rPr>
              <a:t>GET </a:t>
            </a:r>
            <a:r>
              <a:rPr lang="en-US" sz="2000" dirty="0" smtClean="0"/>
              <a:t>/users </a:t>
            </a:r>
            <a:br>
              <a:rPr lang="en-US" sz="2000" dirty="0" smtClean="0"/>
            </a:br>
            <a:r>
              <a:rPr lang="en-US" sz="2000" dirty="0" smtClean="0">
                <a:solidFill>
                  <a:schemeClr val="accent3"/>
                </a:solidFill>
              </a:rPr>
              <a:t>x-app-version</a:t>
            </a:r>
            <a:r>
              <a:rPr lang="en-US" sz="2000" dirty="0">
                <a:solidFill>
                  <a:schemeClr val="accent3"/>
                </a:solidFill>
              </a:rPr>
              <a:t>:</a:t>
            </a:r>
            <a:r>
              <a:rPr lang="en-US" sz="2000" dirty="0"/>
              <a:t> 2.0</a:t>
            </a:r>
            <a:endParaRPr lang="pl-PL" sz="20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3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36444" y="277811"/>
            <a:ext cx="9144001" cy="815752"/>
          </a:xfrm>
        </p:spPr>
        <p:txBody>
          <a:bodyPr/>
          <a:lstStyle/>
          <a:p>
            <a:r>
              <a:rPr lang="pl-PL" b="1" dirty="0" smtClean="0"/>
              <a:t>Version REST API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182734"/>
            <a:ext cx="9134391" cy="4765058"/>
          </a:xfrm>
        </p:spPr>
        <p:txBody>
          <a:bodyPr/>
          <a:lstStyle/>
          <a:p>
            <a:pPr marL="231775" lvl="1" indent="0">
              <a:buNone/>
            </a:pPr>
            <a:r>
              <a:rPr lang="en-US" sz="2400" dirty="0" smtClean="0"/>
              <a:t>http</a:t>
            </a:r>
            <a:r>
              <a:rPr lang="en-US" sz="2400" dirty="0"/>
              <a:t>://</a:t>
            </a:r>
            <a:r>
              <a:rPr lang="en-US" sz="2400" dirty="0" smtClean="0"/>
              <a:t>company.com/api/v2/users</a:t>
            </a:r>
          </a:p>
          <a:p>
            <a:pPr marL="231775" lvl="1" indent="0">
              <a:buNone/>
            </a:pPr>
            <a:endParaRPr lang="en-US" dirty="0" smtClean="0"/>
          </a:p>
          <a:p>
            <a:pPr marL="231775" lvl="1" indent="0">
              <a:buNone/>
            </a:pPr>
            <a:r>
              <a:rPr lang="en-US" dirty="0" smtClean="0"/>
              <a:t>Code:</a:t>
            </a:r>
          </a:p>
          <a:p>
            <a:pPr marL="231775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1576369" y="1556793"/>
            <a:ext cx="8810864" cy="5040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2"/>
                </a:solidFill>
              </a:rPr>
              <a:t>GET </a:t>
            </a:r>
            <a:r>
              <a:rPr lang="en-US" sz="1600" dirty="0"/>
              <a:t>v2.0/users </a:t>
            </a: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>
                <a:solidFill>
                  <a:srgbClr val="FFC000"/>
                </a:solidFill>
              </a:rPr>
              <a:t>Accept</a:t>
            </a:r>
            <a:r>
              <a:rPr lang="en-US" sz="1600" dirty="0">
                <a:solidFill>
                  <a:srgbClr val="FFC000"/>
                </a:solidFill>
              </a:rPr>
              <a:t>: </a:t>
            </a:r>
            <a:r>
              <a:rPr lang="en-US" sz="1600" dirty="0"/>
              <a:t>application/</a:t>
            </a:r>
            <a:r>
              <a:rPr lang="en-US" sz="1600" dirty="0" err="1"/>
              <a:t>json</a:t>
            </a:r>
            <a:endParaRPr lang="pl-PL" sz="1600" dirty="0" smtClean="0">
              <a:solidFill>
                <a:srgbClr val="E8BF6A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74979" y="2506915"/>
            <a:ext cx="8812254" cy="423445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BBB529"/>
                </a:solidFill>
              </a:rPr>
              <a:t>@Path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A8759"/>
                </a:solidFill>
              </a:rPr>
              <a:t>"/</a:t>
            </a:r>
            <a:r>
              <a:rPr lang="en-US" sz="1800" dirty="0" err="1">
                <a:solidFill>
                  <a:srgbClr val="6A8759"/>
                </a:solidFill>
              </a:rPr>
              <a:t>api</a:t>
            </a:r>
            <a:r>
              <a:rPr lang="en-US" sz="1800" dirty="0">
                <a:solidFill>
                  <a:srgbClr val="6A8759"/>
                </a:solidFill>
              </a:rPr>
              <a:t>"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dirty="0">
                <a:solidFill>
                  <a:srgbClr val="CC7832"/>
                </a:solidFill>
              </a:rPr>
              <a:t>public class </a:t>
            </a:r>
            <a:r>
              <a:rPr lang="en-US" sz="1800" dirty="0" err="1"/>
              <a:t>UsersPrefixResource</a:t>
            </a:r>
            <a:r>
              <a:rPr lang="en-US" sz="1800" dirty="0"/>
              <a:t> {</a:t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>    </a:t>
            </a:r>
            <a:r>
              <a:rPr lang="en-US" sz="1800" dirty="0">
                <a:solidFill>
                  <a:srgbClr val="BBB529"/>
                </a:solidFill>
              </a:rPr>
              <a:t>@GET</a:t>
            </a:r>
            <a:br>
              <a:rPr lang="en-US" sz="1800" dirty="0">
                <a:solidFill>
                  <a:srgbClr val="BBB529"/>
                </a:solidFill>
              </a:rPr>
            </a:br>
            <a:r>
              <a:rPr lang="en-US" sz="1800" dirty="0">
                <a:solidFill>
                  <a:srgbClr val="BBB529"/>
                </a:solidFill>
              </a:rPr>
              <a:t>    @Path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A8759"/>
                </a:solidFill>
              </a:rPr>
              <a:t>"/v{version}/users"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dirty="0"/>
              <a:t>    </a:t>
            </a:r>
            <a:r>
              <a:rPr lang="en-US" sz="1800" dirty="0">
                <a:solidFill>
                  <a:srgbClr val="BBB529"/>
                </a:solidFill>
              </a:rPr>
              <a:t>@Produces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A8759"/>
                </a:solidFill>
              </a:rPr>
              <a:t>"application/</a:t>
            </a:r>
            <a:r>
              <a:rPr lang="en-US" sz="1800" dirty="0" err="1">
                <a:solidFill>
                  <a:srgbClr val="6A8759"/>
                </a:solidFill>
              </a:rPr>
              <a:t>json</a:t>
            </a:r>
            <a:r>
              <a:rPr lang="en-US" sz="1800" dirty="0">
                <a:solidFill>
                  <a:srgbClr val="6A8759"/>
                </a:solidFill>
              </a:rPr>
              <a:t>"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dirty="0"/>
              <a:t>    </a:t>
            </a:r>
            <a:r>
              <a:rPr lang="en-US" sz="1800" dirty="0">
                <a:solidFill>
                  <a:srgbClr val="CC7832"/>
                </a:solidFill>
              </a:rPr>
              <a:t>public </a:t>
            </a:r>
            <a:r>
              <a:rPr lang="en-US" sz="1800" dirty="0"/>
              <a:t>Response </a:t>
            </a:r>
            <a:r>
              <a:rPr lang="en-US" sz="1800" dirty="0" err="1">
                <a:solidFill>
                  <a:srgbClr val="FFC66D"/>
                </a:solidFill>
              </a:rPr>
              <a:t>getUsers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BBB529"/>
                </a:solidFill>
              </a:rPr>
              <a:t>@</a:t>
            </a:r>
            <a:r>
              <a:rPr lang="en-US" sz="1800" dirty="0" err="1">
                <a:solidFill>
                  <a:srgbClr val="BBB529"/>
                </a:solidFill>
              </a:rPr>
              <a:t>PathParam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A8759"/>
                </a:solidFill>
              </a:rPr>
              <a:t>"version"</a:t>
            </a:r>
            <a:r>
              <a:rPr lang="en-US" sz="1800" dirty="0"/>
              <a:t>) String version) {</a:t>
            </a:r>
            <a:br>
              <a:rPr lang="en-US" sz="1800" dirty="0"/>
            </a:br>
            <a:r>
              <a:rPr lang="en-US" sz="1800" dirty="0"/>
              <a:t>        </a:t>
            </a:r>
            <a:r>
              <a:rPr lang="en-US" sz="1800" dirty="0">
                <a:solidFill>
                  <a:srgbClr val="CC7832"/>
                </a:solidFill>
              </a:rPr>
              <a:t>if </a:t>
            </a:r>
            <a:r>
              <a:rPr lang="en-US" sz="1800" dirty="0"/>
              <a:t>(</a:t>
            </a:r>
            <a:r>
              <a:rPr lang="en-US" sz="1800" dirty="0" err="1"/>
              <a:t>version.equalsIgnoreCase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6A8759"/>
                </a:solidFill>
              </a:rPr>
              <a:t>"1"</a:t>
            </a:r>
            <a:r>
              <a:rPr lang="en-US" sz="1800" dirty="0"/>
              <a:t>)) {</a:t>
            </a:r>
            <a:br>
              <a:rPr lang="en-US" sz="1800" dirty="0"/>
            </a:br>
            <a:r>
              <a:rPr lang="en-US" sz="1800" dirty="0"/>
              <a:t>            </a:t>
            </a:r>
            <a:r>
              <a:rPr lang="en-US" sz="1800" dirty="0">
                <a:solidFill>
                  <a:srgbClr val="CC7832"/>
                </a:solidFill>
              </a:rPr>
              <a:t>return </a:t>
            </a:r>
            <a:r>
              <a:rPr lang="en-US" sz="1800" dirty="0" err="1"/>
              <a:t>Response.</a:t>
            </a:r>
            <a:r>
              <a:rPr lang="en-US" sz="1800" i="1" dirty="0" err="1"/>
              <a:t>ok</a:t>
            </a:r>
            <a:r>
              <a:rPr lang="en-US" sz="1800" dirty="0"/>
              <a:t>().entity(</a:t>
            </a:r>
            <a:r>
              <a:rPr lang="en-US" sz="1800" dirty="0" err="1"/>
              <a:t>Arrays.</a:t>
            </a:r>
            <a:r>
              <a:rPr lang="en-US" sz="1800" i="1" dirty="0" err="1"/>
              <a:t>asList</a:t>
            </a:r>
            <a:r>
              <a:rPr lang="en-US" sz="1800" dirty="0"/>
              <a:t>(</a:t>
            </a:r>
            <a:r>
              <a:rPr lang="en-US" sz="1800" dirty="0">
                <a:solidFill>
                  <a:srgbClr val="CC7832"/>
                </a:solidFill>
              </a:rPr>
              <a:t>new </a:t>
            </a:r>
            <a:r>
              <a:rPr lang="en-US" sz="1800" dirty="0"/>
              <a:t>User(</a:t>
            </a:r>
            <a:r>
              <a:rPr lang="en-US" sz="1800" dirty="0">
                <a:solidFill>
                  <a:srgbClr val="6A8759"/>
                </a:solidFill>
              </a:rPr>
              <a:t>"Jan"</a:t>
            </a:r>
            <a:r>
              <a:rPr lang="en-US" sz="1800" dirty="0">
                <a:solidFill>
                  <a:srgbClr val="CC7832"/>
                </a:solidFill>
              </a:rPr>
              <a:t>, </a:t>
            </a:r>
            <a:r>
              <a:rPr lang="en-US" sz="1800" dirty="0">
                <a:solidFill>
                  <a:srgbClr val="6A8759"/>
                </a:solidFill>
              </a:rPr>
              <a:t>"Kowalski"</a:t>
            </a:r>
            <a:r>
              <a:rPr lang="en-US" sz="1800" dirty="0"/>
              <a:t>))).build()</a:t>
            </a:r>
            <a:r>
              <a:rPr lang="en-US" sz="1800" dirty="0">
                <a:solidFill>
                  <a:srgbClr val="CC7832"/>
                </a:solidFill>
              </a:rPr>
              <a:t>;</a:t>
            </a:r>
            <a:br>
              <a:rPr lang="en-US" sz="1800" dirty="0">
                <a:solidFill>
                  <a:srgbClr val="CC7832"/>
                </a:solidFill>
              </a:rPr>
            </a:br>
            <a:r>
              <a:rPr lang="en-US" sz="1800" dirty="0">
                <a:solidFill>
                  <a:srgbClr val="CC7832"/>
                </a:solidFill>
              </a:rPr>
              <a:t>        </a:t>
            </a:r>
            <a:r>
              <a:rPr lang="en-US" sz="1800" dirty="0"/>
              <a:t>} </a:t>
            </a:r>
            <a:r>
              <a:rPr lang="en-US" sz="1800" dirty="0">
                <a:solidFill>
                  <a:srgbClr val="CC7832"/>
                </a:solidFill>
              </a:rPr>
              <a:t>else </a:t>
            </a:r>
            <a:r>
              <a:rPr lang="en-US" sz="1800" dirty="0"/>
              <a:t>{</a:t>
            </a:r>
            <a:br>
              <a:rPr lang="en-US" sz="1800" dirty="0"/>
            </a:br>
            <a:r>
              <a:rPr lang="en-US" sz="1800" dirty="0"/>
              <a:t>            </a:t>
            </a:r>
            <a:r>
              <a:rPr lang="en-US" sz="1800" dirty="0">
                <a:solidFill>
                  <a:srgbClr val="CC7832"/>
                </a:solidFill>
              </a:rPr>
              <a:t>return </a:t>
            </a:r>
            <a:r>
              <a:rPr lang="en-US" sz="1800" dirty="0" err="1"/>
              <a:t>Response.</a:t>
            </a:r>
            <a:r>
              <a:rPr lang="en-US" sz="1800" i="1" dirty="0" err="1"/>
              <a:t>ok</a:t>
            </a:r>
            <a:r>
              <a:rPr lang="en-US" sz="1800" dirty="0"/>
              <a:t>().</a:t>
            </a:r>
            <a:r>
              <a:rPr lang="en-US" sz="1800" dirty="0" smtClean="0"/>
              <a:t>entity(</a:t>
            </a:r>
            <a:br>
              <a:rPr lang="en-US" sz="1800" dirty="0" smtClean="0"/>
            </a:br>
            <a:r>
              <a:rPr lang="en-US" sz="1800" dirty="0" smtClean="0"/>
              <a:t>	</a:t>
            </a:r>
            <a:r>
              <a:rPr lang="en-US" sz="1800" dirty="0" err="1" smtClean="0"/>
              <a:t>Arrays.</a:t>
            </a:r>
            <a:r>
              <a:rPr lang="en-US" sz="1800" i="1" dirty="0" err="1" smtClean="0"/>
              <a:t>asList</a:t>
            </a:r>
            <a:r>
              <a:rPr lang="en-US" sz="1800" dirty="0" smtClean="0"/>
              <a:t>(</a:t>
            </a:r>
            <a:r>
              <a:rPr lang="en-US" sz="1800" dirty="0" smtClean="0">
                <a:solidFill>
                  <a:srgbClr val="CC7832"/>
                </a:solidFill>
              </a:rPr>
              <a:t>new </a:t>
            </a:r>
            <a:r>
              <a:rPr lang="en-US" sz="1800" dirty="0"/>
              <a:t>User(</a:t>
            </a:r>
            <a:r>
              <a:rPr lang="en-US" sz="1800" dirty="0">
                <a:solidFill>
                  <a:srgbClr val="6A8759"/>
                </a:solidFill>
              </a:rPr>
              <a:t>"Jan"</a:t>
            </a:r>
            <a:r>
              <a:rPr lang="en-US" sz="1800" dirty="0">
                <a:solidFill>
                  <a:srgbClr val="CC7832"/>
                </a:solidFill>
              </a:rPr>
              <a:t>, </a:t>
            </a:r>
            <a:r>
              <a:rPr lang="en-US" sz="1800" dirty="0">
                <a:solidFill>
                  <a:srgbClr val="6A8759"/>
                </a:solidFill>
              </a:rPr>
              <a:t>"Kowalski"</a:t>
            </a:r>
            <a:r>
              <a:rPr lang="en-US" sz="1800" dirty="0">
                <a:solidFill>
                  <a:srgbClr val="CC7832"/>
                </a:solidFill>
              </a:rPr>
              <a:t>, </a:t>
            </a:r>
            <a:r>
              <a:rPr lang="en-US" sz="1800" dirty="0">
                <a:solidFill>
                  <a:srgbClr val="6A8759"/>
                </a:solidFill>
              </a:rPr>
              <a:t>"987654321"</a:t>
            </a:r>
            <a:r>
              <a:rPr lang="en-US" sz="1800" dirty="0"/>
              <a:t>))).build()</a:t>
            </a:r>
            <a:r>
              <a:rPr lang="en-US" sz="1800" dirty="0">
                <a:solidFill>
                  <a:srgbClr val="CC7832"/>
                </a:solidFill>
              </a:rPr>
              <a:t>;</a:t>
            </a:r>
            <a:br>
              <a:rPr lang="en-US" sz="1800" dirty="0">
                <a:solidFill>
                  <a:srgbClr val="CC7832"/>
                </a:solidFill>
              </a:rPr>
            </a:br>
            <a:r>
              <a:rPr lang="en-US" sz="1800" dirty="0">
                <a:solidFill>
                  <a:srgbClr val="CC7832"/>
                </a:solidFill>
              </a:rPr>
              <a:t>        </a:t>
            </a:r>
            <a:r>
              <a:rPr lang="en-US" sz="1800" dirty="0"/>
              <a:t>}</a:t>
            </a:r>
            <a:br>
              <a:rPr lang="en-US" sz="1800" dirty="0"/>
            </a:br>
            <a:r>
              <a:rPr lang="en-US" sz="1800" dirty="0"/>
              <a:t>    }</a:t>
            </a:r>
            <a:br>
              <a:rPr lang="en-US" sz="1800" dirty="0"/>
            </a:br>
            <a:r>
              <a:rPr lang="en-US" sz="1800" dirty="0"/>
              <a:t>}</a:t>
            </a:r>
            <a:endParaRPr lang="pl-PL" sz="18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69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36444" y="277811"/>
            <a:ext cx="9144001" cy="815752"/>
          </a:xfrm>
        </p:spPr>
        <p:txBody>
          <a:bodyPr/>
          <a:lstStyle/>
          <a:p>
            <a:r>
              <a:rPr lang="pl-PL" b="1" dirty="0" smtClean="0"/>
              <a:t>Version REST API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36444" y="1196752"/>
            <a:ext cx="9134391" cy="476505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hlinkClick r:id="rId2"/>
            </a:endParaRPr>
          </a:p>
          <a:p>
            <a:pPr marL="0" indent="0">
              <a:buNone/>
            </a:pPr>
            <a:r>
              <a:rPr lang="en-US" sz="2800" dirty="0" smtClean="0"/>
              <a:t>Demo</a:t>
            </a:r>
          </a:p>
          <a:p>
            <a:pPr marL="0" indent="0">
              <a:buNone/>
            </a:pPr>
            <a:endParaRPr lang="en-US" sz="2800" dirty="0" smtClean="0">
              <a:hlinkClick r:id="rId2"/>
            </a:endParaRPr>
          </a:p>
          <a:p>
            <a:pPr marL="0" indent="0">
              <a:buNone/>
            </a:pP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localhost:8180/api/v1/users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VS</a:t>
            </a:r>
            <a:endParaRPr lang="en-US" sz="2800" dirty="0"/>
          </a:p>
          <a:p>
            <a:pPr marL="0" indent="0">
              <a:buNone/>
            </a:pPr>
            <a:r>
              <a:rPr lang="en-US" sz="2800" dirty="0">
                <a:hlinkClick r:id="rId3"/>
              </a:rPr>
              <a:t>http://localhost:8180/api/v2/users</a:t>
            </a:r>
            <a:endParaRPr lang="en-US" sz="2800" dirty="0"/>
          </a:p>
          <a:p>
            <a:pPr marL="231775" lvl="1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563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74979" y="261333"/>
            <a:ext cx="9144001" cy="815752"/>
          </a:xfrm>
        </p:spPr>
        <p:txBody>
          <a:bodyPr/>
          <a:lstStyle/>
          <a:p>
            <a:r>
              <a:rPr lang="pl-PL" b="1" dirty="0" smtClean="0"/>
              <a:t>Version REST API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182734"/>
            <a:ext cx="9134391" cy="4765058"/>
          </a:xfrm>
        </p:spPr>
        <p:txBody>
          <a:bodyPr/>
          <a:lstStyle/>
          <a:p>
            <a:pPr marL="231775" lvl="1" indent="0">
              <a:buNone/>
            </a:pPr>
            <a:r>
              <a:rPr lang="en-US" sz="2400" dirty="0" smtClean="0"/>
              <a:t>http</a:t>
            </a:r>
            <a:r>
              <a:rPr lang="en-US" sz="2400" dirty="0"/>
              <a:t>://</a:t>
            </a:r>
            <a:r>
              <a:rPr lang="en-US" sz="2400" dirty="0" err="1" smtClean="0"/>
              <a:t>company.com</a:t>
            </a:r>
            <a:r>
              <a:rPr lang="en-US" sz="2400" dirty="0" smtClean="0"/>
              <a:t>/</a:t>
            </a:r>
            <a:r>
              <a:rPr lang="en-US" sz="2400" dirty="0" err="1" smtClean="0"/>
              <a:t>api</a:t>
            </a:r>
            <a:r>
              <a:rPr lang="en-US" sz="2400" dirty="0" smtClean="0"/>
              <a:t>/users</a:t>
            </a:r>
          </a:p>
          <a:p>
            <a:pPr marL="231775" lvl="1" indent="0">
              <a:buNone/>
            </a:pPr>
            <a:endParaRPr lang="en-US" dirty="0" smtClean="0"/>
          </a:p>
          <a:p>
            <a:pPr marL="231775" lvl="1" indent="0">
              <a:buNone/>
            </a:pPr>
            <a:r>
              <a:rPr lang="en-US" dirty="0" smtClean="0"/>
              <a:t>Code:</a:t>
            </a:r>
          </a:p>
          <a:p>
            <a:pPr marL="231775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1576369" y="1556793"/>
            <a:ext cx="8810864" cy="50405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chemeClr val="accent2"/>
                </a:solidFill>
              </a:rPr>
              <a:t>GET </a:t>
            </a:r>
            <a:r>
              <a:rPr lang="en-US" sz="1600" dirty="0"/>
              <a:t>/users </a:t>
            </a:r>
            <a:br>
              <a:rPr lang="en-US" sz="1600" dirty="0"/>
            </a:br>
            <a:r>
              <a:rPr lang="en-US" sz="1600" dirty="0">
                <a:solidFill>
                  <a:srgbClr val="FFC000"/>
                </a:solidFill>
              </a:rPr>
              <a:t>Accept: </a:t>
            </a:r>
            <a:r>
              <a:rPr lang="en-US" sz="1600" dirty="0"/>
              <a:t>application/vnd.usersapp-v2+json</a:t>
            </a:r>
            <a:endParaRPr lang="pl-PL" sz="1600" dirty="0">
              <a:solidFill>
                <a:srgbClr val="E8BF6A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74979" y="2506915"/>
            <a:ext cx="8812254" cy="423445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BBB529"/>
                </a:solidFill>
              </a:rPr>
              <a:t>@Path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"users"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UsersResource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BBB529"/>
                </a:solidFill>
              </a:rPr>
              <a:t>@GET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@Produces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"application/vnd.usersapp-v1+json"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Response </a:t>
            </a:r>
            <a:r>
              <a:rPr lang="en-US" sz="1600" dirty="0">
                <a:solidFill>
                  <a:srgbClr val="FFC66D"/>
                </a:solidFill>
              </a:rPr>
              <a:t>getUsersV1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User user = </a:t>
            </a:r>
            <a:r>
              <a:rPr lang="en-US" sz="1600" dirty="0">
                <a:solidFill>
                  <a:srgbClr val="CC7832"/>
                </a:solidFill>
              </a:rPr>
              <a:t>new </a:t>
            </a:r>
            <a:r>
              <a:rPr lang="en-US" sz="1600" dirty="0"/>
              <a:t>User(</a:t>
            </a:r>
            <a:r>
              <a:rPr lang="en-US" sz="1600" dirty="0">
                <a:solidFill>
                  <a:srgbClr val="6A8759"/>
                </a:solidFill>
              </a:rPr>
              <a:t>"Jan"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>
                <a:solidFill>
                  <a:srgbClr val="6A8759"/>
                </a:solidFill>
              </a:rPr>
              <a:t>"Kowalski"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return </a:t>
            </a:r>
            <a:r>
              <a:rPr lang="en-US" sz="1600" dirty="0" err="1"/>
              <a:t>Response.</a:t>
            </a:r>
            <a:r>
              <a:rPr lang="en-US" sz="1600" i="1" dirty="0" err="1"/>
              <a:t>ok</a:t>
            </a:r>
            <a:r>
              <a:rPr lang="en-US" sz="1600" dirty="0"/>
              <a:t>().entity(</a:t>
            </a:r>
            <a:r>
              <a:rPr lang="en-US" sz="1600" dirty="0" err="1"/>
              <a:t>Arrays.</a:t>
            </a:r>
            <a:r>
              <a:rPr lang="en-US" sz="1600" i="1" dirty="0" err="1"/>
              <a:t>asList</a:t>
            </a:r>
            <a:r>
              <a:rPr lang="en-US" sz="1600" dirty="0"/>
              <a:t>(user)).build()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BBB529"/>
                </a:solidFill>
              </a:rPr>
              <a:t>@GET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@Produces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"application/vnd.usersapp-v2+json"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Response </a:t>
            </a:r>
            <a:r>
              <a:rPr lang="en-US" sz="1600" dirty="0">
                <a:solidFill>
                  <a:srgbClr val="FFC66D"/>
                </a:solidFill>
              </a:rPr>
              <a:t>getUsersV2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User user = </a:t>
            </a:r>
            <a:r>
              <a:rPr lang="en-US" sz="1600" dirty="0">
                <a:solidFill>
                  <a:srgbClr val="CC7832"/>
                </a:solidFill>
              </a:rPr>
              <a:t>new </a:t>
            </a:r>
            <a:r>
              <a:rPr lang="en-US" sz="1600" dirty="0"/>
              <a:t>User(</a:t>
            </a:r>
            <a:r>
              <a:rPr lang="en-US" sz="1600" dirty="0">
                <a:solidFill>
                  <a:srgbClr val="6A8759"/>
                </a:solidFill>
              </a:rPr>
              <a:t>"Jan"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>
                <a:solidFill>
                  <a:srgbClr val="6A8759"/>
                </a:solidFill>
              </a:rPr>
              <a:t>"Kowalski"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>
                <a:solidFill>
                  <a:srgbClr val="6A8759"/>
                </a:solidFill>
              </a:rPr>
              <a:t>"987654321"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return </a:t>
            </a:r>
            <a:r>
              <a:rPr lang="en-US" sz="1600" dirty="0" err="1"/>
              <a:t>Response.</a:t>
            </a:r>
            <a:r>
              <a:rPr lang="en-US" sz="1600" i="1" dirty="0" err="1"/>
              <a:t>ok</a:t>
            </a:r>
            <a:r>
              <a:rPr lang="en-US" sz="1600" dirty="0"/>
              <a:t>().entity(</a:t>
            </a:r>
            <a:r>
              <a:rPr lang="en-US" sz="1600" dirty="0" err="1"/>
              <a:t>Arrays.</a:t>
            </a:r>
            <a:r>
              <a:rPr lang="en-US" sz="1600" i="1" dirty="0" err="1"/>
              <a:t>asList</a:t>
            </a:r>
            <a:r>
              <a:rPr lang="en-US" sz="1600" dirty="0"/>
              <a:t>(user)).build()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}</a:t>
            </a:r>
            <a:endParaRPr lang="pl-PL" sz="16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8758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36444" y="277811"/>
            <a:ext cx="9144001" cy="815752"/>
          </a:xfrm>
        </p:spPr>
        <p:txBody>
          <a:bodyPr/>
          <a:lstStyle/>
          <a:p>
            <a:r>
              <a:rPr lang="pl-PL" b="1" dirty="0" smtClean="0"/>
              <a:t>Version REST API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436444" y="1196752"/>
            <a:ext cx="9134391" cy="476505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>
              <a:hlinkClick r:id="rId2"/>
            </a:endParaRPr>
          </a:p>
          <a:p>
            <a:pPr marL="0" indent="0">
              <a:buNone/>
            </a:pPr>
            <a:r>
              <a:rPr lang="en-US" sz="2800" dirty="0" smtClean="0"/>
              <a:t>Demo</a:t>
            </a:r>
          </a:p>
          <a:p>
            <a:pPr marL="0" indent="0">
              <a:buNone/>
            </a:pPr>
            <a:endParaRPr lang="en-US" sz="2800" dirty="0" smtClean="0">
              <a:hlinkClick r:id="rId2"/>
            </a:endParaRPr>
          </a:p>
          <a:p>
            <a:pPr marL="231775" lvl="1" indent="0">
              <a:buNone/>
            </a:pPr>
            <a:endParaRPr lang="en-US" sz="2800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57908" y="2492896"/>
            <a:ext cx="9199953" cy="185818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200" i="1" dirty="0">
                <a:solidFill>
                  <a:srgbClr val="C57633"/>
                </a:solidFill>
              </a:rPr>
              <a:t>curl </a:t>
            </a:r>
            <a:r>
              <a:rPr lang="en-US" sz="2200" dirty="0"/>
              <a:t>http://localhost:8180/users</a:t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i="1" dirty="0">
                <a:solidFill>
                  <a:srgbClr val="C57633"/>
                </a:solidFill>
              </a:rPr>
              <a:t>curl </a:t>
            </a:r>
            <a:r>
              <a:rPr lang="en-US" sz="2200" dirty="0"/>
              <a:t>-H </a:t>
            </a:r>
            <a:r>
              <a:rPr lang="en-US" sz="2200" dirty="0">
                <a:solidFill>
                  <a:srgbClr val="6A8759"/>
                </a:solidFill>
              </a:rPr>
              <a:t>"Accept: application/vnd.usersapp-v1+json" </a:t>
            </a:r>
            <a:r>
              <a:rPr lang="en-US" sz="2200" dirty="0"/>
              <a:t>http://localhost:8180/users</a:t>
            </a:r>
            <a:br>
              <a:rPr lang="en-US" sz="2200" dirty="0"/>
            </a:br>
            <a:r>
              <a:rPr lang="en-US" sz="2200" dirty="0"/>
              <a:t/>
            </a:r>
            <a:br>
              <a:rPr lang="en-US" sz="2200" dirty="0"/>
            </a:br>
            <a:r>
              <a:rPr lang="en-US" sz="2200" i="1" dirty="0">
                <a:solidFill>
                  <a:srgbClr val="C57633"/>
                </a:solidFill>
              </a:rPr>
              <a:t>curl </a:t>
            </a:r>
            <a:r>
              <a:rPr lang="en-US" sz="2200" dirty="0"/>
              <a:t>-H </a:t>
            </a:r>
            <a:r>
              <a:rPr lang="en-US" sz="2200" dirty="0">
                <a:solidFill>
                  <a:srgbClr val="6A8759"/>
                </a:solidFill>
              </a:rPr>
              <a:t>"Accept: application/vnd.usersapp-v2+json" </a:t>
            </a:r>
            <a:r>
              <a:rPr lang="en-US" sz="2200" dirty="0"/>
              <a:t>http://localhost:8180/users</a:t>
            </a:r>
            <a:endParaRPr lang="pl-PL" sz="22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09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Static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574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69876" y="260648"/>
            <a:ext cx="9144001" cy="815752"/>
          </a:xfrm>
        </p:spPr>
        <p:txBody>
          <a:bodyPr/>
          <a:lstStyle/>
          <a:p>
            <a:r>
              <a:rPr lang="pl-PL" b="1" dirty="0" smtClean="0"/>
              <a:t>Version </a:t>
            </a:r>
            <a:r>
              <a:rPr lang="pl-PL" b="1" dirty="0" err="1" smtClean="0"/>
              <a:t>Static</a:t>
            </a:r>
            <a:r>
              <a:rPr lang="pl-PL" b="1" dirty="0" smtClean="0"/>
              <a:t> Content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182734"/>
            <a:ext cx="9134391" cy="476505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Reduce </a:t>
            </a:r>
            <a:r>
              <a:rPr lang="en-US" sz="3200" dirty="0"/>
              <a:t>the risk that client gets cached-old files</a:t>
            </a:r>
            <a:r>
              <a:rPr lang="en-US" sz="3200" dirty="0" smtClean="0"/>
              <a:t>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Three most popular approaches:</a:t>
            </a:r>
            <a:endParaRPr lang="en-US" sz="3200" dirty="0"/>
          </a:p>
          <a:p>
            <a:r>
              <a:rPr lang="en-US" sz="3200" dirty="0"/>
              <a:t>/statics/$REVISION/</a:t>
            </a:r>
            <a:r>
              <a:rPr lang="en-US" sz="3200" dirty="0" err="1"/>
              <a:t>app.js</a:t>
            </a:r>
            <a:endParaRPr lang="en-US" sz="3200" dirty="0"/>
          </a:p>
          <a:p>
            <a:r>
              <a:rPr lang="en-US" sz="3200" dirty="0"/>
              <a:t>/statics/</a:t>
            </a:r>
            <a:r>
              <a:rPr lang="en-US" sz="3200" dirty="0" err="1"/>
              <a:t>app.js?v</a:t>
            </a:r>
            <a:r>
              <a:rPr lang="en-US" sz="3200" dirty="0"/>
              <a:t>=$REVISION</a:t>
            </a:r>
          </a:p>
          <a:p>
            <a:r>
              <a:rPr lang="en-US" sz="3200" dirty="0"/>
              <a:t>/statics/app.$</a:t>
            </a:r>
            <a:r>
              <a:rPr lang="en-US" sz="3200" dirty="0" err="1"/>
              <a:t>REVISION.js</a:t>
            </a:r>
            <a:endParaRPr lang="en-US" sz="3200" dirty="0"/>
          </a:p>
          <a:p>
            <a:pPr marL="0" indent="0">
              <a:buNone/>
            </a:pPr>
            <a:endParaRPr lang="en-US" sz="2800" dirty="0" smtClean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5575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DB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01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smtClean="0"/>
              <a:t>Agenda	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700808"/>
            <a:ext cx="9134391" cy="4752528"/>
          </a:xfrm>
        </p:spPr>
        <p:txBody>
          <a:bodyPr>
            <a:noAutofit/>
          </a:bodyPr>
          <a:lstStyle/>
          <a:p>
            <a:r>
              <a:rPr lang="en-US" sz="2800" dirty="0" smtClean="0"/>
              <a:t>Versioning</a:t>
            </a:r>
            <a:endParaRPr lang="en-US" sz="2800" dirty="0"/>
          </a:p>
          <a:p>
            <a:r>
              <a:rPr lang="en-US" sz="2800" dirty="0" smtClean="0"/>
              <a:t>Profiling</a:t>
            </a:r>
            <a:endParaRPr lang="en-US" sz="2800" dirty="0"/>
          </a:p>
          <a:p>
            <a:r>
              <a:rPr lang="en-US" sz="2800" dirty="0" smtClean="0"/>
              <a:t>Health checks</a:t>
            </a:r>
            <a:endParaRPr lang="en-US" sz="2800" dirty="0"/>
          </a:p>
          <a:p>
            <a:r>
              <a:rPr lang="en-US" sz="2800" dirty="0" smtClean="0"/>
              <a:t>Logs</a:t>
            </a:r>
            <a:endParaRPr lang="en-US" sz="2800" dirty="0"/>
          </a:p>
          <a:p>
            <a:r>
              <a:rPr lang="en-US" sz="2800" dirty="0" smtClean="0"/>
              <a:t>Performance</a:t>
            </a:r>
            <a:endParaRPr lang="en-US" sz="2800" dirty="0"/>
          </a:p>
          <a:p>
            <a:r>
              <a:rPr lang="en-US" sz="2800" dirty="0" smtClean="0"/>
              <a:t>Monitoring and alarming</a:t>
            </a:r>
          </a:p>
          <a:p>
            <a:r>
              <a:rPr lang="en-US" sz="2800" dirty="0" smtClean="0"/>
              <a:t>Release process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376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69876" y="260648"/>
            <a:ext cx="9144001" cy="815752"/>
          </a:xfrm>
        </p:spPr>
        <p:txBody>
          <a:bodyPr/>
          <a:lstStyle/>
          <a:p>
            <a:r>
              <a:rPr lang="pl-PL" b="1" dirty="0" smtClean="0"/>
              <a:t>Version DB </a:t>
            </a:r>
            <a:r>
              <a:rPr lang="pl-PL" b="1" dirty="0" err="1" smtClean="0"/>
              <a:t>Schema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182734"/>
            <a:ext cx="9134391" cy="4765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Versioning </a:t>
            </a:r>
            <a:r>
              <a:rPr lang="en-US" sz="2800" dirty="0"/>
              <a:t>a database means </a:t>
            </a:r>
            <a:r>
              <a:rPr lang="en-US" sz="2800" dirty="0" smtClean="0"/>
              <a:t>document all </a:t>
            </a:r>
            <a:r>
              <a:rPr lang="en-US" sz="2800" dirty="0"/>
              <a:t>changes of a </a:t>
            </a:r>
            <a:r>
              <a:rPr lang="en-US" sz="2800" dirty="0" smtClean="0"/>
              <a:t>database schema.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DB migration tools allow to:</a:t>
            </a:r>
          </a:p>
          <a:p>
            <a:r>
              <a:rPr lang="en-US" sz="2800" dirty="0"/>
              <a:t>Recreate a database from scratch</a:t>
            </a:r>
          </a:p>
          <a:p>
            <a:r>
              <a:rPr lang="en-US" sz="2800" dirty="0"/>
              <a:t>Make it clear at all times what state a database is in</a:t>
            </a:r>
          </a:p>
          <a:p>
            <a:r>
              <a:rPr lang="en-US" sz="2800" dirty="0"/>
              <a:t>Migrate in a deterministic way from your current version of the database to a newer one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28213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69876" y="260648"/>
            <a:ext cx="9144001" cy="815752"/>
          </a:xfrm>
        </p:spPr>
        <p:txBody>
          <a:bodyPr/>
          <a:lstStyle/>
          <a:p>
            <a:r>
              <a:rPr lang="pl-PL" b="1" dirty="0" smtClean="0"/>
              <a:t>Version DB </a:t>
            </a:r>
            <a:r>
              <a:rPr lang="pl-PL" b="1" dirty="0" err="1" smtClean="0"/>
              <a:t>Schema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182734"/>
            <a:ext cx="9134391" cy="47650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Most popular DB migration tools:</a:t>
            </a:r>
          </a:p>
          <a:p>
            <a:r>
              <a:rPr lang="en-US" sz="2800" dirty="0" smtClean="0">
                <a:hlinkClick r:id="rId2"/>
              </a:rPr>
              <a:t>Flyway</a:t>
            </a:r>
            <a:endParaRPr lang="en-US" sz="2800" dirty="0" smtClean="0"/>
          </a:p>
          <a:p>
            <a:r>
              <a:rPr lang="en-US" sz="2800" dirty="0">
                <a:hlinkClick r:id="rId3"/>
              </a:rPr>
              <a:t>Liquibase</a:t>
            </a:r>
            <a:endParaRPr lang="en-US" sz="2800" dirty="0"/>
          </a:p>
          <a:p>
            <a:r>
              <a:rPr lang="en-US" sz="2800" dirty="0" smtClean="0">
                <a:hlinkClick r:id="rId4"/>
              </a:rPr>
              <a:t>Migrate</a:t>
            </a:r>
            <a:endParaRPr lang="en-US" sz="2800" dirty="0" smtClean="0"/>
          </a:p>
          <a:p>
            <a:r>
              <a:rPr lang="en-US" sz="2800" dirty="0" smtClean="0">
                <a:solidFill>
                  <a:schemeClr val="accent3"/>
                </a:solidFill>
              </a:rPr>
              <a:t>Custom solution </a:t>
            </a:r>
            <a:endParaRPr lang="en-US" sz="28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3678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69876" y="260648"/>
            <a:ext cx="9144001" cy="815752"/>
          </a:xfrm>
        </p:spPr>
        <p:txBody>
          <a:bodyPr>
            <a:normAutofit/>
          </a:bodyPr>
          <a:lstStyle/>
          <a:p>
            <a:r>
              <a:rPr lang="pl-PL" b="1" dirty="0" smtClean="0"/>
              <a:t>Version DB </a:t>
            </a:r>
            <a:r>
              <a:rPr lang="pl-PL" b="1" dirty="0"/>
              <a:t>- </a:t>
            </a:r>
            <a:r>
              <a:rPr lang="pl-PL" b="1" dirty="0" err="1"/>
              <a:t>Liquibase</a:t>
            </a:r>
            <a:r>
              <a:rPr lang="pl-PL" b="1" dirty="0"/>
              <a:t> </a:t>
            </a:r>
            <a:r>
              <a:rPr lang="pl-PL" b="1" dirty="0" err="1" smtClean="0"/>
              <a:t>example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56213" y="1268760"/>
            <a:ext cx="9134391" cy="563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/>
              <a:t>changelog.sql</a:t>
            </a: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it also might be xml, </a:t>
            </a:r>
            <a:r>
              <a:rPr lang="en-US" sz="2800" dirty="0" err="1"/>
              <a:t>yaml</a:t>
            </a:r>
            <a:r>
              <a:rPr lang="en-US" sz="2800" dirty="0"/>
              <a:t>, </a:t>
            </a:r>
            <a:r>
              <a:rPr lang="en-US" sz="2800" dirty="0" err="1"/>
              <a:t>json</a:t>
            </a:r>
            <a:endParaRPr lang="en-US" sz="28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341884" y="1772816"/>
            <a:ext cx="9199953" cy="439248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808080"/>
                </a:solidFill>
              </a:rPr>
              <a:t>--</a:t>
            </a:r>
            <a:r>
              <a:rPr lang="en-US" sz="2000" dirty="0" err="1">
                <a:solidFill>
                  <a:srgbClr val="808080"/>
                </a:solidFill>
              </a:rPr>
              <a:t>liquibase</a:t>
            </a:r>
            <a:r>
              <a:rPr lang="en-US" sz="2000" dirty="0">
                <a:solidFill>
                  <a:srgbClr val="808080"/>
                </a:solidFill>
              </a:rPr>
              <a:t> formatted </a:t>
            </a:r>
            <a:r>
              <a:rPr lang="en-US" sz="2000" dirty="0" err="1">
                <a:solidFill>
                  <a:srgbClr val="808080"/>
                </a:solidFill>
              </a:rPr>
              <a:t>sql</a:t>
            </a:r>
            <a:r>
              <a:rPr lang="en-US" sz="2000" dirty="0">
                <a:solidFill>
                  <a:srgbClr val="808080"/>
                </a:solidFill>
              </a:rPr>
              <a:t/>
            </a:r>
            <a:br>
              <a:rPr lang="en-US" sz="2000" dirty="0">
                <a:solidFill>
                  <a:srgbClr val="808080"/>
                </a:solidFill>
              </a:rPr>
            </a:br>
            <a:r>
              <a:rPr lang="en-US" sz="2000" dirty="0">
                <a:solidFill>
                  <a:srgbClr val="808080"/>
                </a:solidFill>
              </a:rPr>
              <a:t/>
            </a:r>
            <a:br>
              <a:rPr lang="en-US" sz="2000" dirty="0">
                <a:solidFill>
                  <a:srgbClr val="808080"/>
                </a:solidFill>
              </a:rPr>
            </a:br>
            <a:r>
              <a:rPr lang="en-US" sz="2000" dirty="0">
                <a:solidFill>
                  <a:srgbClr val="808080"/>
                </a:solidFill>
              </a:rPr>
              <a:t>--</a:t>
            </a:r>
            <a:r>
              <a:rPr lang="en-US" sz="2000" dirty="0" err="1">
                <a:solidFill>
                  <a:srgbClr val="808080"/>
                </a:solidFill>
              </a:rPr>
              <a:t>changeset</a:t>
            </a:r>
            <a:r>
              <a:rPr lang="en-US" sz="2000" dirty="0">
                <a:solidFill>
                  <a:srgbClr val="808080"/>
                </a:solidFill>
              </a:rPr>
              <a:t> mdyminski:1 </a:t>
            </a:r>
            <a:r>
              <a:rPr lang="en-US" sz="2000" dirty="0" err="1">
                <a:solidFill>
                  <a:srgbClr val="808080"/>
                </a:solidFill>
              </a:rPr>
              <a:t>dbms:mssql</a:t>
            </a:r>
            <a:r>
              <a:rPr lang="en-US" sz="2000" dirty="0">
                <a:solidFill>
                  <a:srgbClr val="808080"/>
                </a:solidFill>
              </a:rPr>
              <a:t/>
            </a:r>
            <a:br>
              <a:rPr lang="en-US" sz="2000" dirty="0">
                <a:solidFill>
                  <a:srgbClr val="808080"/>
                </a:solidFill>
              </a:rPr>
            </a:br>
            <a:r>
              <a:rPr lang="en-US" sz="2000" dirty="0">
                <a:solidFill>
                  <a:srgbClr val="808080"/>
                </a:solidFill>
              </a:rPr>
              <a:t>--comment create users table</a:t>
            </a:r>
            <a:br>
              <a:rPr lang="en-US" sz="2000" dirty="0">
                <a:solidFill>
                  <a:srgbClr val="808080"/>
                </a:solidFill>
              </a:rPr>
            </a:br>
            <a:r>
              <a:rPr lang="en-US" sz="2000" b="1" dirty="0">
                <a:solidFill>
                  <a:srgbClr val="CC7832"/>
                </a:solidFill>
              </a:rPr>
              <a:t>create table </a:t>
            </a:r>
            <a:r>
              <a:rPr lang="en-US" sz="2000" dirty="0"/>
              <a:t>users (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solidFill>
                  <a:srgbClr val="9876AA"/>
                </a:solidFill>
              </a:rPr>
              <a:t>id </a:t>
            </a:r>
            <a:r>
              <a:rPr lang="en-US" sz="2000" b="1" dirty="0" err="1">
                <a:solidFill>
                  <a:srgbClr val="CC7832"/>
                </a:solidFill>
              </a:rPr>
              <a:t>int</a:t>
            </a:r>
            <a:r>
              <a:rPr lang="en-US" sz="2000" b="1" dirty="0">
                <a:solidFill>
                  <a:srgbClr val="CC7832"/>
                </a:solidFill>
              </a:rPr>
              <a:t> primary key</a:t>
            </a:r>
            <a:r>
              <a:rPr lang="en-US" sz="2000" dirty="0">
                <a:solidFill>
                  <a:srgbClr val="CC7832"/>
                </a:solidFill>
              </a:rPr>
              <a:t>,</a:t>
            </a:r>
            <a:br>
              <a:rPr lang="en-US" sz="2000" dirty="0">
                <a:solidFill>
                  <a:srgbClr val="CC7832"/>
                </a:solidFill>
              </a:rPr>
            </a:br>
            <a:r>
              <a:rPr lang="en-US" sz="2000" dirty="0">
                <a:solidFill>
                  <a:srgbClr val="CC7832"/>
                </a:solidFill>
              </a:rPr>
              <a:t>    </a:t>
            </a:r>
            <a:r>
              <a:rPr lang="en-US" sz="2000" b="1" dirty="0">
                <a:solidFill>
                  <a:srgbClr val="9876AA"/>
                </a:solidFill>
              </a:rPr>
              <a:t>name </a:t>
            </a:r>
            <a:r>
              <a:rPr lang="en-US" sz="2000" b="1" dirty="0">
                <a:solidFill>
                  <a:srgbClr val="CC7832"/>
                </a:solidFill>
              </a:rPr>
              <a:t>varchar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6897BB"/>
                </a:solidFill>
              </a:rPr>
              <a:t>255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)</a:t>
            </a:r>
            <a:r>
              <a:rPr lang="en-US" sz="2000" dirty="0">
                <a:solidFill>
                  <a:srgbClr val="CC7832"/>
                </a:solidFill>
              </a:rPr>
              <a:t>;</a:t>
            </a:r>
            <a:br>
              <a:rPr lang="en-US" sz="2000" dirty="0">
                <a:solidFill>
                  <a:srgbClr val="CC7832"/>
                </a:solidFill>
              </a:rPr>
            </a:br>
            <a:r>
              <a:rPr lang="en-US" sz="2000" dirty="0">
                <a:solidFill>
                  <a:srgbClr val="808080"/>
                </a:solidFill>
              </a:rPr>
              <a:t>--rollback drop table users;</a:t>
            </a:r>
            <a:br>
              <a:rPr lang="en-US" sz="2000" dirty="0">
                <a:solidFill>
                  <a:srgbClr val="808080"/>
                </a:solidFill>
              </a:rPr>
            </a:br>
            <a:r>
              <a:rPr lang="en-US" sz="2000" dirty="0">
                <a:solidFill>
                  <a:srgbClr val="808080"/>
                </a:solidFill>
              </a:rPr>
              <a:t/>
            </a:r>
            <a:br>
              <a:rPr lang="en-US" sz="2000" dirty="0">
                <a:solidFill>
                  <a:srgbClr val="808080"/>
                </a:solidFill>
              </a:rPr>
            </a:br>
            <a:r>
              <a:rPr lang="en-US" sz="2000" dirty="0">
                <a:solidFill>
                  <a:srgbClr val="808080"/>
                </a:solidFill>
              </a:rPr>
              <a:t>--</a:t>
            </a:r>
            <a:r>
              <a:rPr lang="en-US" sz="2000" dirty="0" err="1">
                <a:solidFill>
                  <a:srgbClr val="808080"/>
                </a:solidFill>
              </a:rPr>
              <a:t>changeset</a:t>
            </a:r>
            <a:r>
              <a:rPr lang="en-US" sz="2000" dirty="0">
                <a:solidFill>
                  <a:srgbClr val="808080"/>
                </a:solidFill>
              </a:rPr>
              <a:t> mdyminski:2 </a:t>
            </a:r>
            <a:r>
              <a:rPr lang="en-US" sz="2000" dirty="0" err="1">
                <a:solidFill>
                  <a:srgbClr val="808080"/>
                </a:solidFill>
              </a:rPr>
              <a:t>dbms:mssql</a:t>
            </a:r>
            <a:r>
              <a:rPr lang="en-US" sz="2000" dirty="0">
                <a:solidFill>
                  <a:srgbClr val="808080"/>
                </a:solidFill>
              </a:rPr>
              <a:t/>
            </a:r>
            <a:br>
              <a:rPr lang="en-US" sz="2000" dirty="0">
                <a:solidFill>
                  <a:srgbClr val="808080"/>
                </a:solidFill>
              </a:rPr>
            </a:br>
            <a:r>
              <a:rPr lang="en-US" sz="2000" dirty="0">
                <a:solidFill>
                  <a:srgbClr val="808080"/>
                </a:solidFill>
              </a:rPr>
              <a:t>--comment alter table users - add new field</a:t>
            </a:r>
            <a:br>
              <a:rPr lang="en-US" sz="2000" dirty="0">
                <a:solidFill>
                  <a:srgbClr val="808080"/>
                </a:solidFill>
              </a:rPr>
            </a:br>
            <a:r>
              <a:rPr lang="en-US" sz="2000" b="1" dirty="0">
                <a:solidFill>
                  <a:srgbClr val="CC7832"/>
                </a:solidFill>
              </a:rPr>
              <a:t>alter table </a:t>
            </a:r>
            <a:r>
              <a:rPr lang="en-US" sz="2000" dirty="0"/>
              <a:t>users </a:t>
            </a:r>
            <a:r>
              <a:rPr lang="en-US" sz="2000" b="1" dirty="0">
                <a:solidFill>
                  <a:srgbClr val="CC7832"/>
                </a:solidFill>
              </a:rPr>
              <a:t>add </a:t>
            </a:r>
            <a:r>
              <a:rPr lang="en-US" sz="2000" dirty="0">
                <a:solidFill>
                  <a:srgbClr val="9876AA"/>
                </a:solidFill>
              </a:rPr>
              <a:t>phone </a:t>
            </a:r>
            <a:r>
              <a:rPr lang="en-US" sz="2000" dirty="0" err="1"/>
              <a:t>nvarchar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6897BB"/>
                </a:solidFill>
              </a:rPr>
              <a:t>255</a:t>
            </a:r>
            <a:r>
              <a:rPr lang="en-US" sz="2000" dirty="0"/>
              <a:t>) </a:t>
            </a:r>
            <a:r>
              <a:rPr lang="en-US" sz="2000" b="1" dirty="0">
                <a:solidFill>
                  <a:srgbClr val="CC7832"/>
                </a:solidFill>
              </a:rPr>
              <a:t>NULL</a:t>
            </a:r>
            <a:r>
              <a:rPr lang="en-US" sz="2000" dirty="0">
                <a:solidFill>
                  <a:srgbClr val="CC7832"/>
                </a:solidFill>
              </a:rPr>
              <a:t>;</a:t>
            </a:r>
            <a:br>
              <a:rPr lang="en-US" sz="2000" dirty="0">
                <a:solidFill>
                  <a:srgbClr val="CC7832"/>
                </a:solidFill>
              </a:rPr>
            </a:br>
            <a:r>
              <a:rPr lang="en-US" sz="2000" dirty="0">
                <a:solidFill>
                  <a:srgbClr val="808080"/>
                </a:solidFill>
              </a:rPr>
              <a:t>--rollback ALTER TABLE users DROP COLUMN phone;</a:t>
            </a:r>
            <a:endParaRPr lang="pl-PL" sz="22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8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269876" y="260648"/>
            <a:ext cx="9144001" cy="815752"/>
          </a:xfrm>
        </p:spPr>
        <p:txBody>
          <a:bodyPr>
            <a:normAutofit/>
          </a:bodyPr>
          <a:lstStyle/>
          <a:p>
            <a:r>
              <a:rPr lang="pl-PL" b="1" dirty="0" smtClean="0"/>
              <a:t>Version DB </a:t>
            </a:r>
            <a:r>
              <a:rPr lang="pl-PL" b="1" dirty="0"/>
              <a:t>- </a:t>
            </a:r>
            <a:r>
              <a:rPr lang="pl-PL" b="1" dirty="0" err="1"/>
              <a:t>Liquibase</a:t>
            </a:r>
            <a:r>
              <a:rPr lang="pl-PL" b="1" dirty="0"/>
              <a:t> </a:t>
            </a:r>
            <a:r>
              <a:rPr lang="pl-PL" b="1" dirty="0" err="1" smtClean="0"/>
              <a:t>example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56213" y="1268760"/>
            <a:ext cx="9134391" cy="56306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Supported commands: </a:t>
            </a:r>
            <a:r>
              <a:rPr lang="en-US" sz="2800" dirty="0"/>
              <a:t>migrate, validate, diff, </a:t>
            </a:r>
            <a:r>
              <a:rPr lang="en-US" sz="2800" dirty="0" err="1" smtClean="0"/>
              <a:t>sql</a:t>
            </a:r>
            <a:endParaRPr lang="en-US" sz="28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294883" y="1916832"/>
            <a:ext cx="9199953" cy="266429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i="1" dirty="0" err="1">
                <a:solidFill>
                  <a:srgbClr val="C57633"/>
                </a:solidFill>
              </a:rPr>
              <a:t>liquibase</a:t>
            </a:r>
            <a:r>
              <a:rPr lang="en-US" i="1" dirty="0">
                <a:solidFill>
                  <a:srgbClr val="C57633"/>
                </a:solidFill>
              </a:rPr>
              <a:t> </a:t>
            </a:r>
            <a:r>
              <a:rPr lang="en-US" dirty="0"/>
              <a:t>--</a:t>
            </a:r>
            <a:r>
              <a:rPr lang="en-US" dirty="0" err="1"/>
              <a:t>changeLogFile</a:t>
            </a:r>
            <a:r>
              <a:rPr lang="en-US" dirty="0"/>
              <a:t>=</a:t>
            </a:r>
            <a:r>
              <a:rPr lang="en-US" dirty="0" err="1"/>
              <a:t>changelog.sql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     </a:t>
            </a:r>
            <a:r>
              <a:rPr lang="en-US" i="1" dirty="0">
                <a:solidFill>
                  <a:srgbClr val="C57633"/>
                </a:solidFill>
              </a:rPr>
              <a:t>--driver=</a:t>
            </a:r>
            <a:r>
              <a:rPr lang="en-US" i="1" dirty="0" err="1">
                <a:solidFill>
                  <a:srgbClr val="C57633"/>
                </a:solidFill>
              </a:rPr>
              <a:t>com.microsoft.sqlserver.jdbc.SQLServerDriver</a:t>
            </a:r>
            <a:r>
              <a:rPr lang="en-US" i="1" dirty="0">
                <a:solidFill>
                  <a:srgbClr val="C57633"/>
                </a:solidFill>
              </a:rPr>
              <a:t/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     --</a:t>
            </a:r>
            <a:r>
              <a:rPr lang="en-US" i="1" dirty="0" err="1">
                <a:solidFill>
                  <a:srgbClr val="C57633"/>
                </a:solidFill>
              </a:rPr>
              <a:t>classpath</a:t>
            </a:r>
            <a:r>
              <a:rPr lang="en-US" i="1" dirty="0">
                <a:solidFill>
                  <a:srgbClr val="C57633"/>
                </a:solidFill>
              </a:rPr>
              <a:t>=</a:t>
            </a:r>
            <a:r>
              <a:rPr lang="en-US" i="1" dirty="0" err="1">
                <a:solidFill>
                  <a:srgbClr val="C57633"/>
                </a:solidFill>
              </a:rPr>
              <a:t>jdbc</a:t>
            </a:r>
            <a:r>
              <a:rPr lang="en-US" i="1" dirty="0">
                <a:solidFill>
                  <a:srgbClr val="C57633"/>
                </a:solidFill>
              </a:rPr>
              <a:t>/sqljdbc4-4.0.jar</a:t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     --</a:t>
            </a:r>
            <a:r>
              <a:rPr lang="en-US" i="1" dirty="0" err="1">
                <a:solidFill>
                  <a:srgbClr val="C57633"/>
                </a:solidFill>
              </a:rPr>
              <a:t>url</a:t>
            </a:r>
            <a:r>
              <a:rPr lang="en-US" i="1" dirty="0">
                <a:solidFill>
                  <a:srgbClr val="C57633"/>
                </a:solidFill>
              </a:rPr>
              <a:t>="</a:t>
            </a:r>
            <a:r>
              <a:rPr lang="en-US" i="1" dirty="0" err="1">
                <a:solidFill>
                  <a:srgbClr val="C57633"/>
                </a:solidFill>
              </a:rPr>
              <a:t>jdbc:sqlserver</a:t>
            </a:r>
            <a:r>
              <a:rPr lang="en-US" i="1" dirty="0" smtClean="0">
                <a:solidFill>
                  <a:srgbClr val="C57633"/>
                </a:solidFill>
              </a:rPr>
              <a:t>://mydb.db.windows.net:1433;database=some-</a:t>
            </a:r>
            <a:r>
              <a:rPr lang="en-US" i="1" dirty="0" err="1" smtClean="0">
                <a:solidFill>
                  <a:srgbClr val="C57633"/>
                </a:solidFill>
              </a:rPr>
              <a:t>db</a:t>
            </a:r>
            <a:r>
              <a:rPr lang="en-US" i="1" dirty="0">
                <a:solidFill>
                  <a:srgbClr val="C57633"/>
                </a:solidFill>
              </a:rPr>
              <a:t>"</a:t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     --username=some-user</a:t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     --password=some-password</a:t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     update</a:t>
            </a:r>
            <a:endParaRPr lang="pl-PL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069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3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923058"/>
            <a:ext cx="8136904" cy="50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31776"/>
          </a:xfrm>
        </p:spPr>
        <p:txBody>
          <a:bodyPr/>
          <a:lstStyle/>
          <a:p>
            <a:r>
              <a:rPr lang="pl-PL" b="1" dirty="0" err="1" smtClean="0"/>
              <a:t>Profiling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Rules:</a:t>
            </a:r>
          </a:p>
          <a:p>
            <a:r>
              <a:rPr lang="en-US" sz="3200" dirty="0"/>
              <a:t>Don’t </a:t>
            </a:r>
            <a:r>
              <a:rPr lang="en-US" sz="3200" dirty="0" err="1" smtClean="0"/>
              <a:t>overengineering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Be sure that you can profile your app anytime!</a:t>
            </a:r>
          </a:p>
          <a:p>
            <a:r>
              <a:rPr lang="en-US" sz="3200" dirty="0" smtClean="0"/>
              <a:t>Profile your app at least once before go live!</a:t>
            </a:r>
          </a:p>
          <a:p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87999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031776"/>
          </a:xfrm>
        </p:spPr>
        <p:txBody>
          <a:bodyPr/>
          <a:lstStyle/>
          <a:p>
            <a:r>
              <a:rPr lang="pl-PL" b="1" dirty="0" err="1" smtClean="0"/>
              <a:t>Profiling</a:t>
            </a:r>
            <a:endParaRPr lang="en-US" b="1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980" y="1390130"/>
            <a:ext cx="7704856" cy="5452668"/>
          </a:xfrm>
        </p:spPr>
      </p:pic>
    </p:spTree>
    <p:extLst>
      <p:ext uri="{BB962C8B-B14F-4D97-AF65-F5344CB8AC3E}">
        <p14:creationId xmlns:p14="http://schemas.microsoft.com/office/powerpoint/2010/main" val="627416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22413" y="1405767"/>
            <a:ext cx="9134391" cy="56306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To </a:t>
            </a:r>
            <a:r>
              <a:rPr lang="en-US" sz="2800" dirty="0"/>
              <a:t>enable remote access to our Java app add flags: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Don't </a:t>
            </a:r>
            <a:r>
              <a:rPr lang="en-US" sz="2800" dirty="0"/>
              <a:t>forget about the firewall/security </a:t>
            </a:r>
            <a:r>
              <a:rPr lang="en-US" sz="2800" dirty="0" smtClean="0"/>
              <a:t>policy!</a:t>
            </a:r>
            <a:endParaRPr lang="en-US" sz="28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554316" y="2666312"/>
            <a:ext cx="9199953" cy="172819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C57633"/>
                </a:solidFill>
              </a:rPr>
              <a:t>-</a:t>
            </a:r>
            <a:r>
              <a:rPr lang="en-US" i="1" dirty="0" err="1">
                <a:solidFill>
                  <a:srgbClr val="C57633"/>
                </a:solidFill>
              </a:rPr>
              <a:t>Dcom.sun.management.jmxremote</a:t>
            </a:r>
            <a:r>
              <a:rPr lang="en-US" i="1" dirty="0">
                <a:solidFill>
                  <a:srgbClr val="C57633"/>
                </a:solidFill>
              </a:rPr>
              <a:t/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-</a:t>
            </a:r>
            <a:r>
              <a:rPr lang="en-US" i="1" dirty="0" err="1">
                <a:solidFill>
                  <a:srgbClr val="C57633"/>
                </a:solidFill>
              </a:rPr>
              <a:t>Dcom.sun.management.jmxremote.port</a:t>
            </a:r>
            <a:r>
              <a:rPr lang="en-US" i="1" dirty="0">
                <a:solidFill>
                  <a:srgbClr val="C57633"/>
                </a:solidFill>
              </a:rPr>
              <a:t>=8011</a:t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-</a:t>
            </a:r>
            <a:r>
              <a:rPr lang="en-US" i="1" dirty="0" err="1">
                <a:solidFill>
                  <a:srgbClr val="C57633"/>
                </a:solidFill>
              </a:rPr>
              <a:t>Dcom.sun.management.jmxremote.ssl</a:t>
            </a:r>
            <a:r>
              <a:rPr lang="en-US" i="1" dirty="0">
                <a:solidFill>
                  <a:srgbClr val="C57633"/>
                </a:solidFill>
              </a:rPr>
              <a:t>=false</a:t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-</a:t>
            </a:r>
            <a:r>
              <a:rPr lang="en-US" i="1" dirty="0" err="1">
                <a:solidFill>
                  <a:srgbClr val="C57633"/>
                </a:solidFill>
              </a:rPr>
              <a:t>Dcom.sun.management.jmxremote.authenticate</a:t>
            </a:r>
            <a:r>
              <a:rPr lang="en-US" i="1" dirty="0">
                <a:solidFill>
                  <a:srgbClr val="C57633"/>
                </a:solidFill>
              </a:rPr>
              <a:t>=false</a:t>
            </a:r>
            <a:endParaRPr lang="pl-PL" dirty="0" smtClean="0">
              <a:solidFill>
                <a:srgbClr val="E8BF6A"/>
              </a:solidFill>
            </a:endParaRPr>
          </a:p>
        </p:txBody>
      </p:sp>
      <p:sp>
        <p:nvSpPr>
          <p:cNvPr id="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err="1" smtClean="0"/>
              <a:t>Profiling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72833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32023" y="1412776"/>
            <a:ext cx="9134391" cy="563064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It’s not about the Profiling but</a:t>
            </a:r>
            <a:r>
              <a:rPr lang="mr-IN" sz="2800" dirty="0" smtClean="0"/>
              <a:t>…</a:t>
            </a:r>
            <a:endParaRPr lang="pl-PL" sz="2800" dirty="0" smtClean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Don’t forget about 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522413" y="3796049"/>
            <a:ext cx="9199953" cy="86409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i="1" dirty="0">
                <a:solidFill>
                  <a:srgbClr val="C57633"/>
                </a:solidFill>
              </a:rPr>
              <a:t>-XX:+</a:t>
            </a:r>
            <a:r>
              <a:rPr lang="en-US" i="1" dirty="0" err="1">
                <a:solidFill>
                  <a:srgbClr val="C57633"/>
                </a:solidFill>
              </a:rPr>
              <a:t>HeapDumpOnOutOfMemoryError</a:t>
            </a:r>
            <a:r>
              <a:rPr lang="en-US" i="1" dirty="0">
                <a:solidFill>
                  <a:srgbClr val="C57633"/>
                </a:solidFill>
              </a:rPr>
              <a:t> </a:t>
            </a:r>
            <a:r>
              <a:rPr lang="en-US" i="1" dirty="0" smtClean="0">
                <a:solidFill>
                  <a:srgbClr val="C57633"/>
                </a:solidFill>
              </a:rPr>
              <a:t/>
            </a:r>
            <a:br>
              <a:rPr lang="en-US" i="1" dirty="0" smtClean="0">
                <a:solidFill>
                  <a:srgbClr val="C57633"/>
                </a:solidFill>
              </a:rPr>
            </a:br>
            <a:r>
              <a:rPr lang="en-US" i="1" dirty="0" smtClean="0">
                <a:solidFill>
                  <a:srgbClr val="C57633"/>
                </a:solidFill>
              </a:rPr>
              <a:t>-</a:t>
            </a:r>
            <a:r>
              <a:rPr lang="en-US" i="1" dirty="0" err="1">
                <a:solidFill>
                  <a:srgbClr val="C57633"/>
                </a:solidFill>
              </a:rPr>
              <a:t>XX:HeapDumpPath</a:t>
            </a:r>
            <a:r>
              <a:rPr lang="en-US" i="1" dirty="0">
                <a:solidFill>
                  <a:srgbClr val="C57633"/>
                </a:solidFill>
              </a:rPr>
              <a:t>=/</a:t>
            </a:r>
            <a:r>
              <a:rPr lang="en-US" i="1" dirty="0" smtClean="0">
                <a:solidFill>
                  <a:srgbClr val="C57633"/>
                </a:solidFill>
              </a:rPr>
              <a:t>some/place/for/dumps</a:t>
            </a:r>
            <a:endParaRPr lang="pl-PL" dirty="0" smtClean="0">
              <a:solidFill>
                <a:srgbClr val="E8BF6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98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" y="164940"/>
            <a:ext cx="10708896" cy="6693060"/>
          </a:xfrm>
          <a:solidFill>
            <a:schemeClr val="tx1"/>
          </a:solidFill>
        </p:spPr>
      </p:pic>
      <p:sp>
        <p:nvSpPr>
          <p:cNvPr id="5" name="Rectangle 4"/>
          <p:cNvSpPr/>
          <p:nvPr/>
        </p:nvSpPr>
        <p:spPr>
          <a:xfrm>
            <a:off x="7102524" y="6381328"/>
            <a:ext cx="648072" cy="360040"/>
          </a:xfrm>
          <a:prstGeom prst="rect">
            <a:avLst/>
          </a:prstGeom>
          <a:solidFill>
            <a:srgbClr val="3E3C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 Checks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72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-1"/>
            <a:ext cx="10970120" cy="68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0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I really need Health Checks 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6" y="620688"/>
            <a:ext cx="4939644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836712"/>
            <a:ext cx="1944216" cy="4997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88823" y="2972332"/>
            <a:ext cx="5377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/>
              <a:t>Do I need health checks in following architecture?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90771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HealthZ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leverage health endpoint pattern</a:t>
            </a:r>
            <a:r>
              <a:rPr lang="en-US" dirty="0" smtClean="0"/>
              <a:t>.</a:t>
            </a:r>
          </a:p>
          <a:p>
            <a:r>
              <a:rPr lang="en-US" dirty="0"/>
              <a:t>H</a:t>
            </a:r>
            <a:r>
              <a:rPr lang="en-US" dirty="0" smtClean="0"/>
              <a:t>istorically </a:t>
            </a:r>
            <a:r>
              <a:rPr lang="en-US" dirty="0"/>
              <a:t>comes from Google’s internal practices.</a:t>
            </a:r>
          </a:p>
          <a:p>
            <a:r>
              <a:rPr lang="en-US" dirty="0" smtClean="0"/>
              <a:t>Adds many important information about the health of our service:</a:t>
            </a:r>
          </a:p>
          <a:p>
            <a:pPr lvl="1"/>
            <a:r>
              <a:rPr lang="en-US" sz="2400" dirty="0" smtClean="0"/>
              <a:t>Deployed version</a:t>
            </a:r>
          </a:p>
          <a:p>
            <a:pPr lvl="1"/>
            <a:r>
              <a:rPr lang="en-US" sz="2400" dirty="0" smtClean="0"/>
              <a:t>Uptime</a:t>
            </a:r>
          </a:p>
          <a:p>
            <a:pPr lvl="1"/>
            <a:r>
              <a:rPr lang="en-US" sz="2400" dirty="0" smtClean="0"/>
              <a:t>Hostname</a:t>
            </a:r>
          </a:p>
          <a:p>
            <a:pPr lvl="1"/>
            <a:r>
              <a:rPr lang="en-US" sz="2400" dirty="0" err="1" smtClean="0"/>
              <a:t>Git</a:t>
            </a:r>
            <a:r>
              <a:rPr lang="en-US" sz="2400" dirty="0" smtClean="0"/>
              <a:t> statistics</a:t>
            </a:r>
          </a:p>
          <a:p>
            <a:pPr lvl="1"/>
            <a:r>
              <a:rPr lang="en-US" sz="2400" dirty="0" smtClean="0"/>
              <a:t>Health of external services - DB, Cache </a:t>
            </a:r>
            <a:r>
              <a:rPr lang="en-US" sz="2400" dirty="0" err="1" smtClean="0"/>
              <a:t>etc</a:t>
            </a:r>
            <a:endParaRPr lang="en-US" sz="24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45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32023" y="1124744"/>
            <a:ext cx="9134391" cy="563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 err="1" smtClean="0"/>
              <a:t>Add</a:t>
            </a:r>
            <a:r>
              <a:rPr lang="pl-PL" sz="2800" dirty="0" smtClean="0"/>
              <a:t> </a:t>
            </a:r>
            <a:r>
              <a:rPr lang="pl-PL" sz="2800" dirty="0" err="1" smtClean="0"/>
              <a:t>AppStatus</a:t>
            </a:r>
            <a:r>
              <a:rPr lang="pl-PL" sz="2800" dirty="0" smtClean="0"/>
              <a:t> and </a:t>
            </a:r>
            <a:r>
              <a:rPr lang="pl-PL" sz="2800" dirty="0" err="1" smtClean="0"/>
              <a:t>Mongo</a:t>
            </a:r>
            <a:r>
              <a:rPr lang="pl-PL" sz="2800" dirty="0" smtClean="0"/>
              <a:t> </a:t>
            </a:r>
            <a:r>
              <a:rPr lang="pl-PL" sz="2800" dirty="0" err="1" smtClean="0"/>
              <a:t>client</a:t>
            </a:r>
            <a:r>
              <a:rPr lang="pl-PL" sz="2800" dirty="0" smtClean="0"/>
              <a:t> to </a:t>
            </a:r>
            <a:r>
              <a:rPr lang="pl-PL" sz="2800" dirty="0" err="1" smtClean="0"/>
              <a:t>Health</a:t>
            </a:r>
            <a:r>
              <a:rPr lang="pl-PL" sz="2800" dirty="0" smtClean="0"/>
              <a:t> REST </a:t>
            </a:r>
            <a:r>
              <a:rPr lang="pl-PL" sz="2800" dirty="0" err="1" smtClean="0"/>
              <a:t>controller</a:t>
            </a:r>
            <a:r>
              <a:rPr lang="pl-PL" sz="2800" dirty="0" smtClean="0"/>
              <a:t>:</a:t>
            </a:r>
          </a:p>
          <a:p>
            <a:pPr marL="0" indent="0">
              <a:buNone/>
            </a:pPr>
            <a:r>
              <a:rPr lang="pl-PL" sz="2800" dirty="0" smtClean="0"/>
              <a:t>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Don’t forget about 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Health Checks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42050" y="1628800"/>
            <a:ext cx="9124364" cy="500496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BBB529"/>
                </a:solidFill>
              </a:rPr>
              <a:t>@Path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api</a:t>
            </a:r>
            <a:r>
              <a:rPr lang="en-US" sz="1600" dirty="0">
                <a:solidFill>
                  <a:srgbClr val="6A8759"/>
                </a:solidFill>
              </a:rPr>
              <a:t>/health"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ExtendedHealthResource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BBB529"/>
                </a:solidFill>
              </a:rPr>
              <a:t>@Inject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 err="1"/>
              <a:t>GitRepositoryState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9876AA"/>
                </a:solidFill>
              </a:rPr>
              <a:t>gitRepositoryState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BBB529"/>
                </a:solidFill>
              </a:rPr>
              <a:t>@Inject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 err="1"/>
              <a:t>MongoDatabase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9876AA"/>
                </a:solidFill>
              </a:rPr>
              <a:t>mongoDatabase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BBB529"/>
                </a:solidFill>
              </a:rPr>
              <a:t>@Inject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 err="1"/>
              <a:t>AppStatus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9876AA"/>
                </a:solidFill>
              </a:rPr>
              <a:t>appStatus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BBB529"/>
                </a:solidFill>
              </a:rPr>
              <a:t>@GET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@Produces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"application/</a:t>
            </a:r>
            <a:r>
              <a:rPr lang="en-US" sz="1600" dirty="0" err="1">
                <a:solidFill>
                  <a:srgbClr val="6A8759"/>
                </a:solidFill>
              </a:rPr>
              <a:t>json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Response </a:t>
            </a:r>
            <a:r>
              <a:rPr lang="en-US" sz="1600" dirty="0" err="1">
                <a:solidFill>
                  <a:srgbClr val="FFC66D"/>
                </a:solidFill>
              </a:rPr>
              <a:t>getHealth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Document </a:t>
            </a:r>
            <a:r>
              <a:rPr lang="en-US" sz="1600" dirty="0" err="1"/>
              <a:t>serverStatus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9876AA"/>
                </a:solidFill>
              </a:rPr>
              <a:t>mongoDatabase</a:t>
            </a:r>
            <a:r>
              <a:rPr lang="en-US" sz="1600" dirty="0" err="1"/>
              <a:t>.runCommand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C7832"/>
                </a:solidFill>
              </a:rPr>
              <a:t>new </a:t>
            </a:r>
            <a:r>
              <a:rPr lang="en-US" sz="1600" dirty="0"/>
              <a:t>Document(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serverStatus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>
                <a:solidFill>
                  <a:srgbClr val="6897BB"/>
                </a:solidFill>
              </a:rPr>
              <a:t>1</a:t>
            </a:r>
            <a:r>
              <a:rPr lang="en-US" sz="1600" dirty="0"/>
              <a:t>))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return </a:t>
            </a:r>
            <a:r>
              <a:rPr lang="en-US" sz="1600" dirty="0" err="1"/>
              <a:t>Response.</a:t>
            </a:r>
            <a:r>
              <a:rPr lang="en-US" sz="1600" i="1" dirty="0" err="1"/>
              <a:t>ok</a:t>
            </a:r>
            <a:r>
              <a:rPr lang="en-US" sz="1600" dirty="0"/>
              <a:t>().entity(</a:t>
            </a:r>
            <a:r>
              <a:rPr lang="en-US" sz="1600" dirty="0">
                <a:solidFill>
                  <a:srgbClr val="CC7832"/>
                </a:solidFill>
              </a:rPr>
              <a:t>new </a:t>
            </a:r>
            <a:r>
              <a:rPr lang="en-US" sz="1600" dirty="0" err="1"/>
              <a:t>ExtendedHealthStatus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9876AA"/>
                </a:solidFill>
              </a:rPr>
              <a:t>gitRepositoryState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serverStatus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>
                <a:solidFill>
                  <a:srgbClr val="9876AA"/>
                </a:solidFill>
              </a:rPr>
              <a:t>appStatus</a:t>
            </a:r>
            <a:r>
              <a:rPr lang="en-US" sz="1600" dirty="0"/>
              <a:t>)).build()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pl-PL" sz="16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32023" y="1124744"/>
            <a:ext cx="9134391" cy="563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 err="1" smtClean="0"/>
              <a:t>AppStatus</a:t>
            </a:r>
            <a:r>
              <a:rPr lang="pl-PL" sz="2800" dirty="0" smtClean="0"/>
              <a:t> </a:t>
            </a:r>
            <a:r>
              <a:rPr lang="pl-PL" sz="2800" dirty="0" err="1" smtClean="0"/>
              <a:t>class</a:t>
            </a:r>
            <a:r>
              <a:rPr lang="pl-PL" sz="2800" dirty="0" smtClean="0"/>
              <a:t>: 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Don’t forget about 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Health Checks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32023" y="1628800"/>
            <a:ext cx="9124364" cy="51265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AppStatus</a:t>
            </a:r>
            <a:r>
              <a:rPr lang="en-US" sz="1600" dirty="0"/>
              <a:t> </a:t>
            </a:r>
            <a:r>
              <a:rPr lang="en-US" sz="1600" dirty="0" smtClean="0"/>
              <a:t>{</a:t>
            </a: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/>
              <a:t>String </a:t>
            </a:r>
            <a:r>
              <a:rPr lang="en-US" sz="1600" dirty="0">
                <a:solidFill>
                  <a:srgbClr val="9876AA"/>
                </a:solidFill>
              </a:rPr>
              <a:t>hostname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private </a:t>
            </a:r>
            <a:r>
              <a:rPr lang="en-US" sz="1600" dirty="0" err="1"/>
              <a:t>LocalDateTime</a:t>
            </a:r>
            <a:r>
              <a:rPr lang="en-US" sz="1600" dirty="0"/>
              <a:t> </a:t>
            </a:r>
            <a:r>
              <a:rPr lang="en-US" sz="1600" dirty="0" err="1" smtClean="0">
                <a:solidFill>
                  <a:srgbClr val="9876AA"/>
                </a:solidFill>
              </a:rPr>
              <a:t>startedAt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public </a:t>
            </a:r>
            <a:r>
              <a:rPr lang="en-US" sz="1600" dirty="0" err="1">
                <a:solidFill>
                  <a:srgbClr val="FFC66D"/>
                </a:solidFill>
              </a:rPr>
              <a:t>AppStatus</a:t>
            </a:r>
            <a:r>
              <a:rPr lang="en-US" sz="1600" dirty="0"/>
              <a:t>(String hostname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LocalDateTime</a:t>
            </a:r>
            <a:r>
              <a:rPr lang="en-US" sz="1600" dirty="0"/>
              <a:t> </a:t>
            </a:r>
            <a:r>
              <a:rPr lang="en-US" sz="1600" dirty="0" err="1"/>
              <a:t>startedAt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>
                <a:solidFill>
                  <a:srgbClr val="CC7832"/>
                </a:solidFill>
              </a:rPr>
              <a:t>this</a:t>
            </a:r>
            <a:r>
              <a:rPr lang="en-US" sz="1600" dirty="0" err="1"/>
              <a:t>.</a:t>
            </a:r>
            <a:r>
              <a:rPr lang="en-US" sz="1600" dirty="0" err="1">
                <a:solidFill>
                  <a:srgbClr val="9876AA"/>
                </a:solidFill>
              </a:rPr>
              <a:t>hostname</a:t>
            </a:r>
            <a:r>
              <a:rPr lang="en-US" sz="1600" dirty="0">
                <a:solidFill>
                  <a:srgbClr val="9876AA"/>
                </a:solidFill>
              </a:rPr>
              <a:t> </a:t>
            </a:r>
            <a:r>
              <a:rPr lang="en-US" sz="1600" dirty="0"/>
              <a:t>= hostname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 err="1" smtClean="0">
                <a:solidFill>
                  <a:srgbClr val="9876AA"/>
                </a:solidFill>
              </a:rPr>
              <a:t>startedAt</a:t>
            </a:r>
            <a:r>
              <a:rPr lang="en-US" sz="1600" dirty="0" smtClean="0">
                <a:solidFill>
                  <a:srgbClr val="9876AA"/>
                </a:solidFill>
              </a:rPr>
              <a:t> </a:t>
            </a:r>
            <a:r>
              <a:rPr lang="en-US" sz="1600" dirty="0"/>
              <a:t>= </a:t>
            </a:r>
            <a:r>
              <a:rPr lang="en-US" sz="1600" dirty="0" err="1"/>
              <a:t>startedAt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String </a:t>
            </a:r>
            <a:r>
              <a:rPr lang="en-US" sz="1600" dirty="0" err="1">
                <a:solidFill>
                  <a:srgbClr val="FFC66D"/>
                </a:solidFill>
              </a:rPr>
              <a:t>getHostname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return </a:t>
            </a:r>
            <a:r>
              <a:rPr lang="en-US" sz="1600" dirty="0">
                <a:solidFill>
                  <a:srgbClr val="9876AA"/>
                </a:solidFill>
              </a:rPr>
              <a:t>hostname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>
                <a:solidFill>
                  <a:srgbClr val="BBB529"/>
                </a:solidFill>
              </a:rPr>
              <a:t/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String </a:t>
            </a:r>
            <a:r>
              <a:rPr lang="en-US" sz="1600" dirty="0" err="1">
                <a:solidFill>
                  <a:srgbClr val="FFC66D"/>
                </a:solidFill>
              </a:rPr>
              <a:t>getStartedAt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return </a:t>
            </a:r>
            <a:r>
              <a:rPr lang="en-US" sz="1600" dirty="0" err="1">
                <a:solidFill>
                  <a:srgbClr val="9876AA"/>
                </a:solidFill>
              </a:rPr>
              <a:t>StartedAt</a:t>
            </a:r>
            <a:r>
              <a:rPr lang="en-US" sz="1600" dirty="0" err="1"/>
              <a:t>.toString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>
                <a:solidFill>
                  <a:srgbClr val="BBB529"/>
                </a:solidFill>
              </a:rPr>
              <a:t/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String </a:t>
            </a:r>
            <a:r>
              <a:rPr lang="en-US" sz="1600" dirty="0">
                <a:solidFill>
                  <a:srgbClr val="FFC66D"/>
                </a:solidFill>
              </a:rPr>
              <a:t>uptime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return </a:t>
            </a:r>
            <a:r>
              <a:rPr lang="en-US" sz="1600" dirty="0" err="1"/>
              <a:t>Duration.</a:t>
            </a:r>
            <a:r>
              <a:rPr lang="en-US" sz="1600" i="1" dirty="0" err="1"/>
              <a:t>between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9876AA"/>
                </a:solidFill>
              </a:rPr>
              <a:t>StartedAt</a:t>
            </a:r>
            <a:r>
              <a:rPr lang="en-US" sz="1600" dirty="0">
                <a:solidFill>
                  <a:srgbClr val="9876AA"/>
                </a:solidFill>
              </a:rPr>
              <a:t> 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LocalDateTime.</a:t>
            </a:r>
            <a:r>
              <a:rPr lang="en-US" sz="1600" i="1" dirty="0" err="1"/>
              <a:t>now</a:t>
            </a:r>
            <a:r>
              <a:rPr lang="en-US" sz="1600" dirty="0"/>
              <a:t>()).</a:t>
            </a:r>
            <a:r>
              <a:rPr lang="en-US" sz="1600" dirty="0" err="1"/>
              <a:t>toString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}</a:t>
            </a:r>
            <a:endParaRPr lang="pl-PL" sz="16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5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32023" y="1124744"/>
            <a:ext cx="9134391" cy="563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 smtClean="0"/>
              <a:t>How </a:t>
            </a:r>
            <a:r>
              <a:rPr lang="pl-PL" sz="2800" dirty="0" err="1" smtClean="0"/>
              <a:t>AppStatus</a:t>
            </a:r>
            <a:r>
              <a:rPr lang="pl-PL" sz="2800" dirty="0" smtClean="0"/>
              <a:t> </a:t>
            </a:r>
            <a:r>
              <a:rPr lang="pl-PL" sz="2800" dirty="0" err="1" smtClean="0"/>
              <a:t>is</a:t>
            </a:r>
            <a:r>
              <a:rPr lang="pl-PL" sz="2800" dirty="0" smtClean="0"/>
              <a:t> </a:t>
            </a:r>
            <a:r>
              <a:rPr lang="pl-PL" sz="2800" dirty="0" err="1" smtClean="0"/>
              <a:t>injected</a:t>
            </a:r>
            <a:r>
              <a:rPr lang="pl-PL" sz="2800" dirty="0" smtClean="0"/>
              <a:t>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Don’t forget about 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599728"/>
          </a:xfrm>
        </p:spPr>
        <p:txBody>
          <a:bodyPr/>
          <a:lstStyle/>
          <a:p>
            <a:r>
              <a:rPr lang="en-US" dirty="0" smtClean="0"/>
              <a:t>Health Checks</a:t>
            </a:r>
            <a:endParaRPr lang="en-US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32023" y="1628800"/>
            <a:ext cx="9124364" cy="496855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CC7832"/>
                </a:solidFill>
              </a:rPr>
              <a:t>private </a:t>
            </a:r>
            <a:r>
              <a:rPr lang="en-US" sz="2000" dirty="0" err="1"/>
              <a:t>AppStatus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FFC66D"/>
                </a:solidFill>
              </a:rPr>
              <a:t>getAppStatus</a:t>
            </a:r>
            <a:r>
              <a:rPr lang="en-US" sz="2000" dirty="0"/>
              <a:t>() {</a:t>
            </a:r>
            <a:br>
              <a:rPr lang="en-US" sz="2000" dirty="0"/>
            </a:br>
            <a:r>
              <a:rPr lang="en-US" sz="2000" dirty="0"/>
              <a:t>    String hostname = </a:t>
            </a:r>
            <a:r>
              <a:rPr lang="en-US" sz="2000" dirty="0">
                <a:solidFill>
                  <a:srgbClr val="6A8759"/>
                </a:solidFill>
              </a:rPr>
              <a:t>"Unknown"</a:t>
            </a:r>
            <a:r>
              <a:rPr lang="en-US" sz="2000" dirty="0">
                <a:solidFill>
                  <a:srgbClr val="CC7832"/>
                </a:solidFill>
              </a:rPr>
              <a:t>;</a:t>
            </a:r>
            <a:br>
              <a:rPr lang="en-US" sz="2000" dirty="0">
                <a:solidFill>
                  <a:srgbClr val="CC7832"/>
                </a:solidFill>
              </a:rPr>
            </a:br>
            <a:r>
              <a:rPr lang="en-US" sz="2000" dirty="0">
                <a:solidFill>
                  <a:srgbClr val="CC7832"/>
                </a:solidFill>
              </a:rPr>
              <a:t/>
            </a:r>
            <a:br>
              <a:rPr lang="en-US" sz="2000" dirty="0">
                <a:solidFill>
                  <a:srgbClr val="CC7832"/>
                </a:solidFill>
              </a:rPr>
            </a:br>
            <a:r>
              <a:rPr lang="en-US" sz="2000" dirty="0">
                <a:solidFill>
                  <a:srgbClr val="CC7832"/>
                </a:solidFill>
              </a:rPr>
              <a:t>    try</a:t>
            </a:r>
            <a:br>
              <a:rPr lang="en-US" sz="2000" dirty="0">
                <a:solidFill>
                  <a:srgbClr val="CC7832"/>
                </a:solidFill>
              </a:rPr>
            </a:br>
            <a:r>
              <a:rPr lang="en-US" sz="2000" dirty="0">
                <a:solidFill>
                  <a:srgbClr val="CC7832"/>
                </a:solidFill>
              </a:rPr>
              <a:t>    </a:t>
            </a:r>
            <a:r>
              <a:rPr lang="en-US" sz="2000" dirty="0"/>
              <a:t>{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dirty="0" err="1"/>
              <a:t>InetAddress</a:t>
            </a:r>
            <a:r>
              <a:rPr lang="en-US" sz="2000" dirty="0"/>
              <a:t> </a:t>
            </a:r>
            <a:r>
              <a:rPr lang="en-US" sz="2000" dirty="0" err="1"/>
              <a:t>addr</a:t>
            </a:r>
            <a:r>
              <a:rPr lang="en-US" sz="2000" dirty="0">
                <a:solidFill>
                  <a:srgbClr val="CC7832"/>
                </a:solidFill>
              </a:rPr>
              <a:t>;</a:t>
            </a:r>
            <a:br>
              <a:rPr lang="en-US" sz="2000" dirty="0">
                <a:solidFill>
                  <a:srgbClr val="CC7832"/>
                </a:solidFill>
              </a:rPr>
            </a:br>
            <a:r>
              <a:rPr lang="en-US" sz="2000" dirty="0">
                <a:solidFill>
                  <a:srgbClr val="CC7832"/>
                </a:solidFill>
              </a:rPr>
              <a:t>        </a:t>
            </a:r>
            <a:r>
              <a:rPr lang="en-US" sz="2000" dirty="0" err="1"/>
              <a:t>addr</a:t>
            </a:r>
            <a:r>
              <a:rPr lang="en-US" sz="2000" dirty="0"/>
              <a:t> = </a:t>
            </a:r>
            <a:r>
              <a:rPr lang="en-US" sz="2000" dirty="0" err="1"/>
              <a:t>InetAddress.</a:t>
            </a:r>
            <a:r>
              <a:rPr lang="en-US" sz="2000" i="1" dirty="0" err="1"/>
              <a:t>getLocalHost</a:t>
            </a:r>
            <a:r>
              <a:rPr lang="en-US" sz="2000" dirty="0"/>
              <a:t>()</a:t>
            </a:r>
            <a:r>
              <a:rPr lang="en-US" sz="2000" dirty="0">
                <a:solidFill>
                  <a:srgbClr val="CC7832"/>
                </a:solidFill>
              </a:rPr>
              <a:t>;</a:t>
            </a:r>
            <a:br>
              <a:rPr lang="en-US" sz="2000" dirty="0">
                <a:solidFill>
                  <a:srgbClr val="CC7832"/>
                </a:solidFill>
              </a:rPr>
            </a:br>
            <a:r>
              <a:rPr lang="en-US" sz="2000" dirty="0">
                <a:solidFill>
                  <a:srgbClr val="CC7832"/>
                </a:solidFill>
              </a:rPr>
              <a:t>        </a:t>
            </a:r>
            <a:r>
              <a:rPr lang="en-US" sz="2000" dirty="0"/>
              <a:t>hostname = </a:t>
            </a:r>
            <a:r>
              <a:rPr lang="en-US" sz="2000" dirty="0" err="1"/>
              <a:t>addr.getHostName</a:t>
            </a:r>
            <a:r>
              <a:rPr lang="en-US" sz="2000" dirty="0"/>
              <a:t>()</a:t>
            </a:r>
            <a:r>
              <a:rPr lang="en-US" sz="2000" dirty="0">
                <a:solidFill>
                  <a:srgbClr val="CC7832"/>
                </a:solidFill>
              </a:rPr>
              <a:t>;</a:t>
            </a:r>
            <a:br>
              <a:rPr lang="en-US" sz="2000" dirty="0">
                <a:solidFill>
                  <a:srgbClr val="CC7832"/>
                </a:solidFill>
              </a:rPr>
            </a:br>
            <a:r>
              <a:rPr lang="en-US" sz="2000" dirty="0">
                <a:solidFill>
                  <a:srgbClr val="CC7832"/>
                </a:solidFill>
              </a:rPr>
              <a:t>    </a:t>
            </a:r>
            <a:r>
              <a:rPr lang="en-US" sz="2000" dirty="0"/>
              <a:t>}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solidFill>
                  <a:srgbClr val="CC7832"/>
                </a:solidFill>
              </a:rPr>
              <a:t>catch </a:t>
            </a:r>
            <a:r>
              <a:rPr lang="en-US" sz="2000" dirty="0"/>
              <a:t>(</a:t>
            </a:r>
            <a:r>
              <a:rPr lang="en-US" sz="2000" dirty="0" err="1"/>
              <a:t>UnknownHostException</a:t>
            </a:r>
            <a:r>
              <a:rPr lang="en-US" sz="2000" dirty="0"/>
              <a:t> ex)</a:t>
            </a:r>
            <a:br>
              <a:rPr lang="en-US" sz="2000" dirty="0"/>
            </a:br>
            <a:r>
              <a:rPr lang="en-US" sz="2000" dirty="0"/>
              <a:t>    {</a:t>
            </a:r>
            <a:br>
              <a:rPr lang="en-US" sz="2000" dirty="0"/>
            </a:br>
            <a:r>
              <a:rPr lang="en-US" sz="2000" dirty="0"/>
              <a:t>        </a:t>
            </a:r>
            <a:r>
              <a:rPr lang="en-US" sz="2000" dirty="0">
                <a:solidFill>
                  <a:srgbClr val="CC7832"/>
                </a:solidFill>
              </a:rPr>
              <a:t>throw new </a:t>
            </a:r>
            <a:r>
              <a:rPr lang="en-US" sz="2000" dirty="0" err="1"/>
              <a:t>RuntimeException</a:t>
            </a:r>
            <a:r>
              <a:rPr lang="en-US" sz="2000" dirty="0"/>
              <a:t>(ex)</a:t>
            </a:r>
            <a:r>
              <a:rPr lang="en-US" sz="2000" dirty="0">
                <a:solidFill>
                  <a:srgbClr val="CC7832"/>
                </a:solidFill>
              </a:rPr>
              <a:t>;</a:t>
            </a:r>
            <a:br>
              <a:rPr lang="en-US" sz="2000" dirty="0">
                <a:solidFill>
                  <a:srgbClr val="CC7832"/>
                </a:solidFill>
              </a:rPr>
            </a:br>
            <a:r>
              <a:rPr lang="en-US" sz="2000" dirty="0">
                <a:solidFill>
                  <a:srgbClr val="CC7832"/>
                </a:solidFill>
              </a:rPr>
              <a:t>    </a:t>
            </a:r>
            <a:r>
              <a:rPr lang="en-US" sz="2000" dirty="0"/>
              <a:t>}</a:t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solidFill>
                  <a:srgbClr val="CC7832"/>
                </a:solidFill>
              </a:rPr>
              <a:t>return new </a:t>
            </a:r>
            <a:r>
              <a:rPr lang="en-US" sz="2000" dirty="0" err="1"/>
              <a:t>AppStatus</a:t>
            </a:r>
            <a:r>
              <a:rPr lang="en-US" sz="2000" dirty="0"/>
              <a:t>(hostname</a:t>
            </a:r>
            <a:r>
              <a:rPr lang="en-US" sz="2000" dirty="0">
                <a:solidFill>
                  <a:srgbClr val="CC7832"/>
                </a:solidFill>
              </a:rPr>
              <a:t>, </a:t>
            </a:r>
            <a:r>
              <a:rPr lang="en-US" sz="2000" dirty="0" err="1"/>
              <a:t>LocalDateTime.</a:t>
            </a:r>
            <a:r>
              <a:rPr lang="en-US" sz="2000" i="1" dirty="0" err="1"/>
              <a:t>now</a:t>
            </a:r>
            <a:r>
              <a:rPr lang="en-US" sz="2000" dirty="0"/>
              <a:t>())</a:t>
            </a:r>
            <a:r>
              <a:rPr lang="en-US" sz="2000" dirty="0">
                <a:solidFill>
                  <a:srgbClr val="CC7832"/>
                </a:solidFill>
              </a:rPr>
              <a:t>;</a:t>
            </a:r>
            <a:br>
              <a:rPr lang="en-US" sz="2000" dirty="0">
                <a:solidFill>
                  <a:srgbClr val="CC7832"/>
                </a:solidFill>
              </a:rPr>
            </a:br>
            <a:r>
              <a:rPr lang="en-US" sz="2000" dirty="0"/>
              <a:t>}</a:t>
            </a:r>
            <a:endParaRPr lang="pl-PL" sz="20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7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78318" y="5517232"/>
            <a:ext cx="6690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hlinkClick r:id="rId2"/>
              </a:rPr>
              <a:t>http://localhost:8090/</a:t>
            </a:r>
            <a:r>
              <a:rPr lang="en-US" sz="2800" dirty="0" err="1">
                <a:hlinkClick r:id="rId2"/>
              </a:rPr>
              <a:t>api</a:t>
            </a:r>
            <a:r>
              <a:rPr lang="en-US" sz="2800" dirty="0">
                <a:hlinkClick r:id="rId2"/>
              </a:rPr>
              <a:t>/health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9923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881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Logs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6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 smtClean="0"/>
              <a:t>Best practices:</a:t>
            </a:r>
          </a:p>
          <a:p>
            <a:r>
              <a:rPr lang="en-US" sz="3600" dirty="0"/>
              <a:t>Use structured logger</a:t>
            </a:r>
          </a:p>
          <a:p>
            <a:r>
              <a:rPr lang="en-US" sz="3600" dirty="0"/>
              <a:t>Log context of invocation</a:t>
            </a:r>
          </a:p>
          <a:p>
            <a:r>
              <a:rPr lang="en-US" sz="3600" dirty="0"/>
              <a:t>Use log aggregators</a:t>
            </a:r>
          </a:p>
          <a:p>
            <a:r>
              <a:rPr lang="en-US" sz="3600" dirty="0"/>
              <a:t>Log with error level should force user (administrator, or direct user) intervention!</a:t>
            </a:r>
          </a:p>
          <a:p>
            <a:pPr>
              <a:spcBef>
                <a:spcPts val="1200"/>
              </a:spcBef>
            </a:pPr>
            <a:endParaRPr lang="en-US" sz="3600" dirty="0" smtClean="0"/>
          </a:p>
          <a:p>
            <a:pPr>
              <a:spcBef>
                <a:spcPts val="1200"/>
              </a:spcBef>
            </a:pP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18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Logs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 </a:t>
            </a:r>
            <a:r>
              <a:rPr lang="pl-PL" dirty="0" err="1" smtClean="0"/>
              <a:t>example</a:t>
            </a:r>
            <a:r>
              <a:rPr lang="pl-PL" dirty="0" smtClean="0"/>
              <a:t> </a:t>
            </a:r>
            <a:r>
              <a:rPr lang="pl-PL" dirty="0" err="1" smtClean="0"/>
              <a:t>without</a:t>
            </a:r>
            <a:r>
              <a:rPr lang="pl-PL" dirty="0" smtClean="0"/>
              <a:t> </a:t>
            </a:r>
            <a:r>
              <a:rPr lang="pl-PL" dirty="0" err="1" smtClean="0"/>
              <a:t>context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89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32023" y="260648"/>
            <a:ext cx="9134391" cy="6494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 smtClean="0"/>
              <a:t>Simple REST-</a:t>
            </a:r>
            <a:r>
              <a:rPr lang="pl-PL" sz="2800" dirty="0" err="1" smtClean="0"/>
              <a:t>based</a:t>
            </a:r>
            <a:r>
              <a:rPr lang="pl-PL" sz="2800" dirty="0" smtClean="0"/>
              <a:t> </a:t>
            </a:r>
            <a:r>
              <a:rPr lang="pl-PL" sz="2800" dirty="0" err="1" smtClean="0"/>
              <a:t>calculator</a:t>
            </a:r>
            <a:r>
              <a:rPr lang="pl-PL" sz="2800" dirty="0" smtClean="0"/>
              <a:t>:</a:t>
            </a:r>
            <a:endParaRPr lang="en-US" sz="2800" dirty="0" smtClean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32023" y="764704"/>
            <a:ext cx="9124364" cy="599068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BBB529"/>
                </a:solidFill>
              </a:rPr>
              <a:t>@Path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"calculator"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/>
              <a:t>Calculator {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private static </a:t>
            </a:r>
            <a:r>
              <a:rPr lang="en-US" sz="1600" dirty="0"/>
              <a:t>Logger </a:t>
            </a:r>
            <a:r>
              <a:rPr lang="en-US" sz="1600" i="1" dirty="0">
                <a:solidFill>
                  <a:srgbClr val="9876AA"/>
                </a:solidFill>
              </a:rPr>
              <a:t>logger </a:t>
            </a:r>
            <a:r>
              <a:rPr lang="en-US" sz="1600" dirty="0"/>
              <a:t>= </a:t>
            </a:r>
            <a:r>
              <a:rPr lang="en-US" sz="1600" dirty="0" err="1"/>
              <a:t>LogManager.</a:t>
            </a:r>
            <a:r>
              <a:rPr lang="en-US" sz="1600" i="1" dirty="0" err="1"/>
              <a:t>getLogger</a:t>
            </a:r>
            <a:r>
              <a:rPr lang="en-US" sz="1600" dirty="0"/>
              <a:t>(</a:t>
            </a:r>
            <a:r>
              <a:rPr lang="en-US" sz="1600" dirty="0" err="1"/>
              <a:t>Calculator.</a:t>
            </a:r>
            <a:r>
              <a:rPr lang="en-US" sz="1600" dirty="0" err="1">
                <a:solidFill>
                  <a:srgbClr val="CC7832"/>
                </a:solidFill>
              </a:rPr>
              <a:t>class</a:t>
            </a:r>
            <a:r>
              <a:rPr lang="en-US" sz="1600" dirty="0"/>
              <a:t>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BBB529"/>
                </a:solidFill>
              </a:rPr>
              <a:t>@GET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@Path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"add"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BBB529"/>
                </a:solidFill>
              </a:rPr>
              <a:t>@Produces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"text/plain"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String </a:t>
            </a:r>
            <a:r>
              <a:rPr lang="en-US" sz="1600" dirty="0">
                <a:solidFill>
                  <a:srgbClr val="FFC66D"/>
                </a:solidFill>
              </a:rPr>
              <a:t>add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BBB529"/>
                </a:solidFill>
              </a:rPr>
              <a:t>@</a:t>
            </a:r>
            <a:r>
              <a:rPr lang="en-US" sz="1600" dirty="0" err="1">
                <a:solidFill>
                  <a:srgbClr val="BBB529"/>
                </a:solidFill>
              </a:rPr>
              <a:t>QueryParam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"val1"</a:t>
            </a:r>
            <a:r>
              <a:rPr lang="en-US" sz="1600" dirty="0"/>
              <a:t>) Integer val1</a:t>
            </a:r>
            <a:r>
              <a:rPr lang="en-US" sz="1600" dirty="0" smtClean="0">
                <a:solidFill>
                  <a:srgbClr val="CC7832"/>
                </a:solidFill>
              </a:rPr>
              <a:t>, </a:t>
            </a:r>
            <a:r>
              <a:rPr lang="en-US" sz="1600" dirty="0" smtClean="0">
                <a:solidFill>
                  <a:srgbClr val="BBB529"/>
                </a:solidFill>
              </a:rPr>
              <a:t>@</a:t>
            </a:r>
            <a:r>
              <a:rPr lang="en-US" sz="1600" dirty="0" err="1">
                <a:solidFill>
                  <a:srgbClr val="BBB529"/>
                </a:solidFill>
              </a:rPr>
              <a:t>QueryParam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"val2"</a:t>
            </a:r>
            <a:r>
              <a:rPr lang="en-US" sz="1600" dirty="0"/>
              <a:t>) Integer val2)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if </a:t>
            </a:r>
            <a:r>
              <a:rPr lang="en-US" sz="1600" dirty="0"/>
              <a:t>(val1 != </a:t>
            </a:r>
            <a:r>
              <a:rPr lang="en-US" sz="1600" dirty="0">
                <a:solidFill>
                  <a:srgbClr val="CC7832"/>
                </a:solidFill>
              </a:rPr>
              <a:t>null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        </a:t>
            </a:r>
            <a:r>
              <a:rPr lang="en-US" sz="1600" i="1" dirty="0" err="1">
                <a:solidFill>
                  <a:srgbClr val="9876AA"/>
                </a:solidFill>
              </a:rPr>
              <a:t>logger</a:t>
            </a:r>
            <a:r>
              <a:rPr lang="en-US" sz="1600" dirty="0" err="1"/>
              <a:t>.info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"Got val1: {}"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val1)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   </a:t>
            </a:r>
            <a:r>
              <a:rPr lang="en-US" sz="1600" dirty="0" smtClean="0"/>
              <a:t> </a:t>
            </a:r>
            <a:r>
              <a:rPr lang="en-US" sz="1600" dirty="0">
                <a:solidFill>
                  <a:srgbClr val="CC7832"/>
                </a:solidFill>
              </a:rPr>
              <a:t>if </a:t>
            </a:r>
            <a:r>
              <a:rPr lang="en-US" sz="1600" dirty="0"/>
              <a:t>(val2 != </a:t>
            </a:r>
            <a:r>
              <a:rPr lang="en-US" sz="1600" dirty="0">
                <a:solidFill>
                  <a:srgbClr val="CC7832"/>
                </a:solidFill>
              </a:rPr>
              <a:t>null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        </a:t>
            </a:r>
            <a:r>
              <a:rPr lang="en-US" sz="1600" i="1" dirty="0" err="1">
                <a:solidFill>
                  <a:srgbClr val="9876AA"/>
                </a:solidFill>
              </a:rPr>
              <a:t>logger</a:t>
            </a:r>
            <a:r>
              <a:rPr lang="en-US" sz="1600" dirty="0" err="1"/>
              <a:t>.info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"Got val2: {}"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val2)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>
                <a:solidFill>
                  <a:srgbClr val="CC7832"/>
                </a:solidFill>
              </a:rPr>
              <a:t>int</a:t>
            </a:r>
            <a:r>
              <a:rPr lang="en-US" sz="1600" dirty="0">
                <a:solidFill>
                  <a:srgbClr val="CC7832"/>
                </a:solidFill>
              </a:rPr>
              <a:t> </a:t>
            </a:r>
            <a:r>
              <a:rPr lang="en-US" sz="1600" dirty="0"/>
              <a:t>result = val1 + val2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i="1" dirty="0" err="1">
                <a:solidFill>
                  <a:srgbClr val="9876AA"/>
                </a:solidFill>
              </a:rPr>
              <a:t>logger</a:t>
            </a:r>
            <a:r>
              <a:rPr lang="en-US" sz="1600" dirty="0" err="1"/>
              <a:t>.info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"Result: {}"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result)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/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return </a:t>
            </a:r>
            <a:r>
              <a:rPr lang="en-US" sz="1600" i="1" dirty="0"/>
              <a:t>format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"Result of %d + %d = %d"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val1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val2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/>
              <a:t>result)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}</a:t>
            </a:r>
            <a:endParaRPr lang="pl-PL" sz="16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7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36444" y="277811"/>
            <a:ext cx="9144001" cy="815752"/>
          </a:xfrm>
        </p:spPr>
        <p:txBody>
          <a:bodyPr/>
          <a:lstStyle/>
          <a:p>
            <a:r>
              <a:rPr lang="pl-PL" b="1" dirty="0" err="1" smtClean="0"/>
              <a:t>Logs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182734"/>
            <a:ext cx="9134391" cy="4765058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 sz="2400" dirty="0" smtClean="0"/>
              <a:t>Test:</a:t>
            </a:r>
          </a:p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r>
              <a:rPr lang="en-US" sz="2400" dirty="0" smtClean="0"/>
              <a:t>Result:</a:t>
            </a:r>
          </a:p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r>
              <a:rPr lang="en-US" sz="2400" dirty="0" smtClean="0"/>
              <a:t>Logs:</a:t>
            </a:r>
          </a:p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1576369" y="1556793"/>
            <a:ext cx="8810864" cy="40086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chemeClr val="accent3"/>
                </a:solidFill>
              </a:rPr>
              <a:t>curl</a:t>
            </a:r>
            <a:r>
              <a:rPr lang="en-US" sz="2000" dirty="0"/>
              <a:t> 'http://localhost:8070/calculator/add?val1=3&amp;val2=7'</a:t>
            </a:r>
            <a:endParaRPr lang="pl-PL" sz="2000" dirty="0" smtClean="0">
              <a:solidFill>
                <a:srgbClr val="E8BF6A"/>
              </a:solidFill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74979" y="2506915"/>
            <a:ext cx="8812254" cy="41802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>
                <a:solidFill>
                  <a:srgbClr val="E8BF6A"/>
                </a:solidFill>
              </a:rPr>
              <a:t>Result of 3 + 7 = 10</a:t>
            </a:r>
            <a:endParaRPr lang="pl-PL" sz="1800" dirty="0" smtClean="0">
              <a:solidFill>
                <a:srgbClr val="E8BF6A"/>
              </a:solidFill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64643" y="3565263"/>
            <a:ext cx="8812254" cy="224792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22:31:54.649 </a:t>
            </a:r>
            <a:r>
              <a:rPr lang="en-US" sz="1800" dirty="0" err="1"/>
              <a:t>LF.filter</a:t>
            </a:r>
            <a:r>
              <a:rPr lang="en-US" sz="1800" dirty="0"/>
              <a:t> - HTTP REQUEST: GET /calculator/add Headers: {host=[localhost:8070], user-agent=[curl/7.47.0], accept=[*/*]}</a:t>
            </a:r>
            <a:br>
              <a:rPr lang="en-US" sz="1800" dirty="0"/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22:31:54.653 </a:t>
            </a:r>
            <a:r>
              <a:rPr lang="en-US" sz="1800" dirty="0" err="1"/>
              <a:t>C.add</a:t>
            </a:r>
            <a:r>
              <a:rPr lang="en-US" sz="1800" dirty="0"/>
              <a:t> - Got val1: </a:t>
            </a:r>
            <a:r>
              <a:rPr lang="en-US" sz="1800" dirty="0">
                <a:solidFill>
                  <a:srgbClr val="6897BB"/>
                </a:solidFill>
              </a:rPr>
              <a:t>3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22:31:54.654 </a:t>
            </a:r>
            <a:r>
              <a:rPr lang="en-US" sz="1800" dirty="0" err="1"/>
              <a:t>C.add</a:t>
            </a:r>
            <a:r>
              <a:rPr lang="en-US" sz="1800" dirty="0"/>
              <a:t> - Got val2: </a:t>
            </a:r>
            <a:r>
              <a:rPr lang="en-US" sz="1800" dirty="0">
                <a:solidFill>
                  <a:srgbClr val="6897BB"/>
                </a:solidFill>
              </a:rPr>
              <a:t>7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22:31:54.655 </a:t>
            </a:r>
            <a:r>
              <a:rPr lang="en-US" sz="1800" dirty="0" err="1"/>
              <a:t>C.add</a:t>
            </a:r>
            <a:r>
              <a:rPr lang="en-US" sz="1800" dirty="0"/>
              <a:t> - Result: </a:t>
            </a:r>
            <a:r>
              <a:rPr lang="en-US" sz="1800" dirty="0">
                <a:solidFill>
                  <a:srgbClr val="6897BB"/>
                </a:solidFill>
              </a:rPr>
              <a:t>10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22:31:54.656 </a:t>
            </a:r>
            <a:r>
              <a:rPr lang="en-US" sz="1800" dirty="0" err="1"/>
              <a:t>LF.filter</a:t>
            </a:r>
            <a:r>
              <a:rPr lang="en-US" sz="1800" dirty="0"/>
              <a:t> - HTTP RESPONSE: GET /calculator/add Status: </a:t>
            </a:r>
            <a:r>
              <a:rPr lang="en-US" sz="1800" dirty="0">
                <a:solidFill>
                  <a:srgbClr val="6897BB"/>
                </a:solidFill>
              </a:rPr>
              <a:t>200</a:t>
            </a:r>
            <a:endParaRPr lang="pl-PL" sz="18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4251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36444" y="277811"/>
            <a:ext cx="9144001" cy="815752"/>
          </a:xfrm>
        </p:spPr>
        <p:txBody>
          <a:bodyPr/>
          <a:lstStyle/>
          <a:p>
            <a:r>
              <a:rPr lang="pl-PL" b="1" dirty="0" err="1" smtClean="0"/>
              <a:t>Logs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182734"/>
            <a:ext cx="9134391" cy="4765058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 sz="2400" dirty="0" smtClean="0"/>
              <a:t>Test:</a:t>
            </a:r>
          </a:p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r>
              <a:rPr lang="en-US" sz="2400" dirty="0" smtClean="0"/>
              <a:t>Logs:</a:t>
            </a:r>
          </a:p>
          <a:p>
            <a:pPr marL="231775" lvl="1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1576369" y="1556793"/>
            <a:ext cx="8810864" cy="57606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rgbClr val="C57633"/>
                </a:solidFill>
              </a:rPr>
              <a:t>hey </a:t>
            </a:r>
            <a:r>
              <a:rPr lang="en-US" sz="1800" dirty="0"/>
              <a:t>-n </a:t>
            </a:r>
            <a:r>
              <a:rPr lang="en-US" sz="1800" dirty="0">
                <a:solidFill>
                  <a:srgbClr val="6897BB"/>
                </a:solidFill>
              </a:rPr>
              <a:t>100 </a:t>
            </a:r>
            <a:r>
              <a:rPr lang="en-US" sz="1800" dirty="0"/>
              <a:t>-c </a:t>
            </a:r>
            <a:r>
              <a:rPr lang="en-US" sz="1800" dirty="0">
                <a:solidFill>
                  <a:srgbClr val="6897BB"/>
                </a:solidFill>
              </a:rPr>
              <a:t>10 </a:t>
            </a:r>
            <a:r>
              <a:rPr lang="en-US" sz="1800" dirty="0"/>
              <a:t>-H </a:t>
            </a:r>
            <a:r>
              <a:rPr lang="en-US" sz="1800" dirty="0">
                <a:solidFill>
                  <a:srgbClr val="6A8759"/>
                </a:solidFill>
              </a:rPr>
              <a:t>"Content-type: text/plain" "http://localhost:8070/calculator/add?val1=3&amp;val2=7"</a:t>
            </a:r>
            <a:endParaRPr lang="pl-PL" sz="1800" dirty="0" smtClean="0">
              <a:solidFill>
                <a:srgbClr val="E8BF6A"/>
              </a:solidFill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64643" y="2506916"/>
            <a:ext cx="8812254" cy="4018427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22:36:24.458 </a:t>
            </a:r>
            <a:r>
              <a:rPr lang="en-US" sz="1800" dirty="0" err="1"/>
              <a:t>LF.filter</a:t>
            </a:r>
            <a:r>
              <a:rPr lang="en-US" sz="1800" dirty="0"/>
              <a:t> - HTTP RESPONSE: GET /calculator/add  Status: </a:t>
            </a:r>
            <a:r>
              <a:rPr lang="en-US" sz="1800" dirty="0">
                <a:solidFill>
                  <a:srgbClr val="6897BB"/>
                </a:solidFill>
              </a:rPr>
              <a:t>200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22:36:24.458 </a:t>
            </a:r>
            <a:r>
              <a:rPr lang="en-US" sz="1800" dirty="0" err="1"/>
              <a:t>C.add</a:t>
            </a:r>
            <a:r>
              <a:rPr lang="en-US" sz="1800" dirty="0"/>
              <a:t> - Got val2: </a:t>
            </a:r>
            <a:r>
              <a:rPr lang="en-US" sz="1800" dirty="0">
                <a:solidFill>
                  <a:srgbClr val="6897BB"/>
                </a:solidFill>
              </a:rPr>
              <a:t>7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22:36:24.459 </a:t>
            </a:r>
            <a:r>
              <a:rPr lang="en-US" sz="1800" dirty="0" err="1"/>
              <a:t>C.add</a:t>
            </a:r>
            <a:r>
              <a:rPr lang="en-US" sz="1800" dirty="0"/>
              <a:t> - Result: </a:t>
            </a:r>
            <a:r>
              <a:rPr lang="en-US" sz="1800" dirty="0">
                <a:solidFill>
                  <a:srgbClr val="6897BB"/>
                </a:solidFill>
              </a:rPr>
              <a:t>10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22:36:24.459 </a:t>
            </a:r>
            <a:r>
              <a:rPr lang="en-US" sz="1800" dirty="0" err="1"/>
              <a:t>LF.filter</a:t>
            </a:r>
            <a:r>
              <a:rPr lang="en-US" sz="1800" dirty="0"/>
              <a:t> - HTTP RESPONSE: GET /calculator/add  Status: </a:t>
            </a:r>
            <a:r>
              <a:rPr lang="en-US" sz="1800" dirty="0">
                <a:solidFill>
                  <a:srgbClr val="6897BB"/>
                </a:solidFill>
              </a:rPr>
              <a:t>200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22:36:24.461 </a:t>
            </a:r>
            <a:r>
              <a:rPr lang="en-US" sz="1800" dirty="0" err="1"/>
              <a:t>LF.filter</a:t>
            </a:r>
            <a:r>
              <a:rPr lang="en-US" sz="1800" dirty="0"/>
              <a:t> - HTTP REQUEST: GET /calculator/add  Headers: {host=[</a:t>
            </a:r>
            <a:r>
              <a:rPr lang="en-US" sz="1800" dirty="0" smtClean="0"/>
              <a:t>local</a:t>
            </a:r>
            <a:r>
              <a:rPr lang="mr-IN" sz="1800" dirty="0" smtClean="0"/>
              <a:t>…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22:36:24.461 </a:t>
            </a:r>
            <a:r>
              <a:rPr lang="en-US" sz="1800" dirty="0" err="1"/>
              <a:t>LF.filter</a:t>
            </a:r>
            <a:r>
              <a:rPr lang="en-US" sz="1800" dirty="0"/>
              <a:t> - HTTP REQUEST: GET /calculator/add  Headers: {host=[</a:t>
            </a:r>
            <a:r>
              <a:rPr lang="en-US" sz="1800" dirty="0" smtClean="0"/>
              <a:t>local</a:t>
            </a:r>
            <a:r>
              <a:rPr lang="mr-IN" sz="1800" dirty="0" smtClean="0"/>
              <a:t>…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22:36:24.462 </a:t>
            </a:r>
            <a:r>
              <a:rPr lang="en-US" sz="1800" dirty="0" err="1"/>
              <a:t>C.add</a:t>
            </a:r>
            <a:r>
              <a:rPr lang="en-US" sz="1800" dirty="0"/>
              <a:t> - Got val1: </a:t>
            </a:r>
            <a:r>
              <a:rPr lang="en-US" sz="1800" dirty="0">
                <a:solidFill>
                  <a:srgbClr val="6897BB"/>
                </a:solidFill>
              </a:rPr>
              <a:t>3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22:36:24.462 </a:t>
            </a:r>
            <a:r>
              <a:rPr lang="en-US" sz="1800" dirty="0" err="1"/>
              <a:t>C.add</a:t>
            </a:r>
            <a:r>
              <a:rPr lang="en-US" sz="1800" dirty="0"/>
              <a:t> - Got val2: </a:t>
            </a:r>
            <a:r>
              <a:rPr lang="en-US" sz="1800" dirty="0">
                <a:solidFill>
                  <a:srgbClr val="6897BB"/>
                </a:solidFill>
              </a:rPr>
              <a:t>7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22:36:24.462 </a:t>
            </a:r>
            <a:r>
              <a:rPr lang="en-US" sz="1800" dirty="0" err="1"/>
              <a:t>C.add</a:t>
            </a:r>
            <a:r>
              <a:rPr lang="en-US" sz="1800" dirty="0"/>
              <a:t> - Got val1: </a:t>
            </a:r>
            <a:r>
              <a:rPr lang="en-US" sz="1800" dirty="0">
                <a:solidFill>
                  <a:srgbClr val="6897BB"/>
                </a:solidFill>
              </a:rPr>
              <a:t>3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22:36:24.462 </a:t>
            </a:r>
            <a:r>
              <a:rPr lang="en-US" sz="1800" dirty="0" err="1"/>
              <a:t>C.add</a:t>
            </a:r>
            <a:r>
              <a:rPr lang="en-US" sz="1800" dirty="0"/>
              <a:t> - Result: </a:t>
            </a:r>
            <a:r>
              <a:rPr lang="en-US" sz="1800" dirty="0">
                <a:solidFill>
                  <a:srgbClr val="6897BB"/>
                </a:solidFill>
              </a:rPr>
              <a:t>10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22:36:24.462 </a:t>
            </a:r>
            <a:r>
              <a:rPr lang="en-US" sz="1800" dirty="0" err="1"/>
              <a:t>C.add</a:t>
            </a:r>
            <a:r>
              <a:rPr lang="en-US" sz="1800" dirty="0"/>
              <a:t> - Got val2: </a:t>
            </a:r>
            <a:r>
              <a:rPr lang="en-US" sz="1800" dirty="0">
                <a:solidFill>
                  <a:srgbClr val="6897BB"/>
                </a:solidFill>
              </a:rPr>
              <a:t>7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22:36:24.462 </a:t>
            </a:r>
            <a:r>
              <a:rPr lang="en-US" sz="1800" dirty="0" err="1"/>
              <a:t>LF.filter</a:t>
            </a:r>
            <a:r>
              <a:rPr lang="en-US" sz="1800" dirty="0"/>
              <a:t> - HTTP RESPONSE: GET /calculator/add  Status: </a:t>
            </a:r>
            <a:r>
              <a:rPr lang="en-US" sz="1800" dirty="0">
                <a:solidFill>
                  <a:srgbClr val="6897BB"/>
                </a:solidFill>
              </a:rPr>
              <a:t>200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22:36:24.463 </a:t>
            </a:r>
            <a:r>
              <a:rPr lang="en-US" sz="1800" dirty="0" err="1"/>
              <a:t>C.add</a:t>
            </a:r>
            <a:r>
              <a:rPr lang="en-US" sz="1800" dirty="0"/>
              <a:t> - Result: </a:t>
            </a:r>
            <a:r>
              <a:rPr lang="en-US" sz="1800" dirty="0">
                <a:solidFill>
                  <a:srgbClr val="6897BB"/>
                </a:solidFill>
              </a:rPr>
              <a:t>10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[INFO] </a:t>
            </a:r>
            <a:r>
              <a:rPr lang="en-US" sz="1800" dirty="0"/>
              <a:t>22:36:24.463 </a:t>
            </a:r>
            <a:r>
              <a:rPr lang="en-US" sz="1800" dirty="0" err="1"/>
              <a:t>LF.filter</a:t>
            </a:r>
            <a:r>
              <a:rPr lang="en-US" sz="1800" dirty="0"/>
              <a:t> - HTTP RESPONSE: GET /calculator/add  Status: </a:t>
            </a:r>
            <a:r>
              <a:rPr lang="en-US" sz="1800" dirty="0">
                <a:solidFill>
                  <a:srgbClr val="6897BB"/>
                </a:solidFill>
              </a:rPr>
              <a:t>200</a:t>
            </a:r>
            <a:endParaRPr lang="pl-PL" sz="18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05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Logs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 </a:t>
            </a:r>
            <a:r>
              <a:rPr lang="pl-PL" dirty="0" err="1" smtClean="0"/>
              <a:t>let’s</a:t>
            </a:r>
            <a:r>
              <a:rPr lang="pl-PL" dirty="0" smtClean="0"/>
              <a:t> </a:t>
            </a:r>
            <a:r>
              <a:rPr lang="pl-PL" dirty="0" err="1" smtClean="0"/>
              <a:t>add</a:t>
            </a:r>
            <a:r>
              <a:rPr lang="pl-PL" dirty="0" smtClean="0"/>
              <a:t> </a:t>
            </a:r>
            <a:r>
              <a:rPr lang="pl-PL" dirty="0" err="1" smtClean="0"/>
              <a:t>context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32023" y="260648"/>
            <a:ext cx="9134391" cy="6494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 err="1" smtClean="0"/>
              <a:t>Create</a:t>
            </a:r>
            <a:r>
              <a:rPr lang="pl-PL" sz="2800" dirty="0" smtClean="0"/>
              <a:t> </a:t>
            </a:r>
            <a:r>
              <a:rPr lang="pl-PL" sz="2800" dirty="0" err="1" smtClean="0"/>
              <a:t>request</a:t>
            </a:r>
            <a:r>
              <a:rPr lang="pl-PL" sz="2800" dirty="0" smtClean="0"/>
              <a:t> </a:t>
            </a:r>
            <a:r>
              <a:rPr lang="pl-PL" sz="2800" dirty="0" err="1" smtClean="0"/>
              <a:t>context</a:t>
            </a:r>
            <a:r>
              <a:rPr lang="pl-PL" sz="2800" dirty="0" smtClean="0"/>
              <a:t> </a:t>
            </a:r>
            <a:r>
              <a:rPr lang="pl-PL" sz="2800" dirty="0" err="1" smtClean="0"/>
              <a:t>when</a:t>
            </a:r>
            <a:r>
              <a:rPr lang="pl-PL" sz="2800" dirty="0" smtClean="0"/>
              <a:t> HTTP </a:t>
            </a:r>
            <a:r>
              <a:rPr lang="pl-PL" sz="2800" dirty="0" err="1" smtClean="0"/>
              <a:t>request</a:t>
            </a:r>
            <a:r>
              <a:rPr lang="pl-PL" sz="2800" dirty="0" smtClean="0"/>
              <a:t> </a:t>
            </a:r>
            <a:r>
              <a:rPr lang="pl-PL" sz="2800" dirty="0" err="1" smtClean="0"/>
              <a:t>comes</a:t>
            </a:r>
            <a:r>
              <a:rPr lang="pl-PL" sz="2800" dirty="0" smtClean="0"/>
              <a:t> to </a:t>
            </a:r>
            <a:r>
              <a:rPr lang="pl-PL" sz="2800" dirty="0" err="1" smtClean="0"/>
              <a:t>app</a:t>
            </a:r>
            <a:r>
              <a:rPr lang="pl-PL" sz="2800" dirty="0" smtClean="0"/>
              <a:t>.</a:t>
            </a:r>
            <a:endParaRPr lang="en-US" sz="2800" dirty="0" smtClean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32023" y="764704"/>
            <a:ext cx="9124364" cy="599068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400" dirty="0">
                <a:solidFill>
                  <a:srgbClr val="BBB529"/>
                </a:solidFill>
              </a:rPr>
              <a:t>@</a:t>
            </a:r>
            <a:r>
              <a:rPr lang="en-US" sz="1400" dirty="0" err="1">
                <a:solidFill>
                  <a:srgbClr val="BBB529"/>
                </a:solidFill>
              </a:rPr>
              <a:t>PreMatching</a:t>
            </a:r>
            <a:r>
              <a:rPr lang="en-US" sz="1400" dirty="0">
                <a:solidFill>
                  <a:srgbClr val="BBB529"/>
                </a:solidFill>
              </a:rPr>
              <a:t/>
            </a:r>
            <a:br>
              <a:rPr lang="en-US" sz="1400" dirty="0">
                <a:solidFill>
                  <a:srgbClr val="BBB529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public class </a:t>
            </a:r>
            <a:r>
              <a:rPr lang="en-US" sz="1400" dirty="0" err="1"/>
              <a:t>LoggingFilterWithCtx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CC7832"/>
                </a:solidFill>
              </a:rPr>
              <a:t>implements </a:t>
            </a:r>
            <a:r>
              <a:rPr lang="en-US" sz="1400" dirty="0" err="1"/>
              <a:t>ContainerRequestFilter</a:t>
            </a:r>
            <a:r>
              <a:rPr lang="en-US" sz="1400" dirty="0">
                <a:solidFill>
                  <a:srgbClr val="CC7832"/>
                </a:solidFill>
              </a:rPr>
              <a:t>, </a:t>
            </a:r>
            <a:r>
              <a:rPr lang="en-US" sz="1400" dirty="0" err="1"/>
              <a:t>ContainerResponseFilter</a:t>
            </a:r>
            <a:r>
              <a:rPr lang="en-US" sz="1400" dirty="0"/>
              <a:t> {</a:t>
            </a:r>
            <a:br>
              <a:rPr lang="en-US" sz="1400" dirty="0"/>
            </a:br>
            <a:r>
              <a:rPr lang="en-US" sz="1400" dirty="0" smtClean="0">
                <a:solidFill>
                  <a:srgbClr val="CC7832"/>
                </a:solidFill>
              </a:rPr>
              <a:t>    </a:t>
            </a:r>
            <a:r>
              <a:rPr lang="en-US" sz="1400" dirty="0">
                <a:solidFill>
                  <a:srgbClr val="CC7832"/>
                </a:solidFill>
              </a:rPr>
              <a:t>private static </a:t>
            </a:r>
            <a:r>
              <a:rPr lang="en-US" sz="1400" dirty="0"/>
              <a:t>Logger </a:t>
            </a:r>
            <a:r>
              <a:rPr lang="en-US" sz="1400" i="1" dirty="0">
                <a:solidFill>
                  <a:srgbClr val="9876AA"/>
                </a:solidFill>
              </a:rPr>
              <a:t>logger </a:t>
            </a:r>
            <a:r>
              <a:rPr lang="en-US" sz="1400" dirty="0"/>
              <a:t>= </a:t>
            </a:r>
            <a:r>
              <a:rPr lang="en-US" sz="1400" dirty="0" err="1"/>
              <a:t>LogManager.</a:t>
            </a:r>
            <a:r>
              <a:rPr lang="en-US" sz="1400" i="1" dirty="0" err="1"/>
              <a:t>getLogger</a:t>
            </a:r>
            <a:r>
              <a:rPr lang="en-US" sz="1400" dirty="0"/>
              <a:t>(</a:t>
            </a:r>
            <a:r>
              <a:rPr lang="en-US" sz="1400" dirty="0" err="1"/>
              <a:t>LoggingFilter.</a:t>
            </a:r>
            <a:r>
              <a:rPr lang="en-US" sz="1400" dirty="0" err="1">
                <a:solidFill>
                  <a:srgbClr val="CC7832"/>
                </a:solidFill>
              </a:rPr>
              <a:t>class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/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dirty="0">
                <a:solidFill>
                  <a:srgbClr val="BBB529"/>
                </a:solidFill>
              </a:rPr>
              <a:t>@Inject</a:t>
            </a:r>
            <a:br>
              <a:rPr lang="en-US" sz="1400" dirty="0">
                <a:solidFill>
                  <a:srgbClr val="BBB529"/>
                </a:solidFill>
              </a:rPr>
            </a:br>
            <a:r>
              <a:rPr lang="en-US" sz="1400" dirty="0">
                <a:solidFill>
                  <a:srgbClr val="BBB529"/>
                </a:solidFill>
              </a:rPr>
              <a:t>    </a:t>
            </a:r>
            <a:r>
              <a:rPr lang="en-US" sz="1400" dirty="0">
                <a:solidFill>
                  <a:srgbClr val="CC7832"/>
                </a:solidFill>
              </a:rPr>
              <a:t>private </a:t>
            </a:r>
            <a:r>
              <a:rPr lang="en-US" sz="1400" dirty="0"/>
              <a:t>Provider&lt;Request&gt; </a:t>
            </a:r>
            <a:r>
              <a:rPr lang="en-US" sz="1400" dirty="0">
                <a:solidFill>
                  <a:srgbClr val="9876AA"/>
                </a:solidFill>
              </a:rPr>
              <a:t>request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/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dirty="0">
                <a:solidFill>
                  <a:srgbClr val="BBB529"/>
                </a:solidFill>
              </a:rPr>
              <a:t>@Override</a:t>
            </a:r>
            <a:br>
              <a:rPr lang="en-US" sz="1400" dirty="0">
                <a:solidFill>
                  <a:srgbClr val="BBB529"/>
                </a:solidFill>
              </a:rPr>
            </a:br>
            <a:r>
              <a:rPr lang="en-US" sz="1400" dirty="0">
                <a:solidFill>
                  <a:srgbClr val="BBB529"/>
                </a:solidFill>
              </a:rPr>
              <a:t>    </a:t>
            </a:r>
            <a:r>
              <a:rPr lang="en-US" sz="1400" dirty="0">
                <a:solidFill>
                  <a:srgbClr val="CC7832"/>
                </a:solidFill>
              </a:rPr>
              <a:t>public void </a:t>
            </a:r>
            <a:r>
              <a:rPr lang="en-US" sz="1400" dirty="0">
                <a:solidFill>
                  <a:srgbClr val="FFC66D"/>
                </a:solidFill>
              </a:rPr>
              <a:t>filter</a:t>
            </a:r>
            <a:r>
              <a:rPr lang="en-US" sz="1400" dirty="0"/>
              <a:t>(</a:t>
            </a:r>
            <a:r>
              <a:rPr lang="en-US" sz="1400" dirty="0" err="1"/>
              <a:t>ContainerRequestContext</a:t>
            </a:r>
            <a:r>
              <a:rPr lang="en-US" sz="1400" dirty="0"/>
              <a:t> </a:t>
            </a:r>
            <a:r>
              <a:rPr lang="en-US" sz="1400" dirty="0" err="1"/>
              <a:t>requestContext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CC7832"/>
                </a:solidFill>
              </a:rPr>
              <a:t>throws </a:t>
            </a:r>
            <a:r>
              <a:rPr lang="en-US" sz="1400" dirty="0" err="1"/>
              <a:t>IOException</a:t>
            </a:r>
            <a:r>
              <a:rPr lang="en-US" sz="1400" dirty="0"/>
              <a:t> {</a:t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dirty="0" err="1"/>
              <a:t>ThreadContext.</a:t>
            </a:r>
            <a:r>
              <a:rPr lang="en-US" sz="1400" i="1" dirty="0" err="1"/>
              <a:t>put</a:t>
            </a:r>
            <a:r>
              <a:rPr lang="en-US" sz="1400" dirty="0"/>
              <a:t>(</a:t>
            </a:r>
            <a:r>
              <a:rPr lang="en-US" sz="1400" i="1" dirty="0">
                <a:solidFill>
                  <a:srgbClr val="9876AA"/>
                </a:solidFill>
              </a:rPr>
              <a:t>REQUEST_ID</a:t>
            </a:r>
            <a:r>
              <a:rPr lang="en-US" sz="1400" dirty="0">
                <a:solidFill>
                  <a:srgbClr val="CC7832"/>
                </a:solidFill>
              </a:rPr>
              <a:t>, </a:t>
            </a:r>
            <a:r>
              <a:rPr lang="en-US" sz="1400" dirty="0" err="1"/>
              <a:t>UUID.</a:t>
            </a:r>
            <a:r>
              <a:rPr lang="en-US" sz="1400" i="1" dirty="0" err="1"/>
              <a:t>randomUUID</a:t>
            </a:r>
            <a:r>
              <a:rPr lang="en-US" sz="1400" dirty="0"/>
              <a:t>().</a:t>
            </a:r>
            <a:r>
              <a:rPr lang="en-US" sz="1400" dirty="0" err="1"/>
              <a:t>toString</a:t>
            </a:r>
            <a:r>
              <a:rPr lang="en-US" sz="1400" dirty="0"/>
              <a:t>())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dirty="0" err="1"/>
              <a:t>ThreadContext.</a:t>
            </a:r>
            <a:r>
              <a:rPr lang="en-US" sz="1400" i="1" dirty="0" err="1"/>
              <a:t>put</a:t>
            </a:r>
            <a:r>
              <a:rPr lang="en-US" sz="1400" dirty="0"/>
              <a:t>(</a:t>
            </a:r>
            <a:r>
              <a:rPr lang="en-US" sz="1400" i="1" dirty="0">
                <a:solidFill>
                  <a:srgbClr val="9876AA"/>
                </a:solidFill>
              </a:rPr>
              <a:t>REQUEST_IP</a:t>
            </a:r>
            <a:r>
              <a:rPr lang="en-US" sz="1400" dirty="0">
                <a:solidFill>
                  <a:srgbClr val="CC7832"/>
                </a:solidFill>
              </a:rPr>
              <a:t>, </a:t>
            </a:r>
            <a:r>
              <a:rPr lang="en-US" sz="1400" dirty="0" err="1">
                <a:solidFill>
                  <a:srgbClr val="9876AA"/>
                </a:solidFill>
              </a:rPr>
              <a:t>request</a:t>
            </a:r>
            <a:r>
              <a:rPr lang="en-US" sz="1400" dirty="0" err="1"/>
              <a:t>.get</a:t>
            </a:r>
            <a:r>
              <a:rPr lang="en-US" sz="1400" dirty="0"/>
              <a:t>().</a:t>
            </a:r>
            <a:r>
              <a:rPr lang="en-US" sz="1400" dirty="0" err="1"/>
              <a:t>getRemoteAddr</a:t>
            </a:r>
            <a:r>
              <a:rPr lang="en-US" sz="1400" dirty="0" smtClean="0"/>
              <a:t>())</a:t>
            </a:r>
            <a:r>
              <a:rPr lang="en-US" sz="1400" dirty="0" smtClean="0">
                <a:solidFill>
                  <a:srgbClr val="CC7832"/>
                </a:solidFill>
              </a:rPr>
              <a:t>;</a:t>
            </a:r>
            <a:r>
              <a:rPr lang="en-US" sz="1400" dirty="0">
                <a:solidFill>
                  <a:srgbClr val="CC7832"/>
                </a:solidFill>
              </a:rPr>
              <a:t/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i="1" dirty="0" err="1">
                <a:solidFill>
                  <a:srgbClr val="9876AA"/>
                </a:solidFill>
              </a:rPr>
              <a:t>logger</a:t>
            </a:r>
            <a:r>
              <a:rPr lang="en-US" sz="1400" dirty="0" err="1"/>
              <a:t>.info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6A8759"/>
                </a:solidFill>
              </a:rPr>
              <a:t>"HTTP REQUEST: {} /{}  Headers: {}"</a:t>
            </a:r>
            <a:r>
              <a:rPr lang="en-US" sz="1400" dirty="0">
                <a:solidFill>
                  <a:srgbClr val="CC7832"/>
                </a:solidFill>
              </a:rPr>
              <a:t>,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        </a:t>
            </a:r>
            <a:r>
              <a:rPr lang="en-US" sz="1400" dirty="0" err="1"/>
              <a:t>requestContext.getMethod</a:t>
            </a:r>
            <a:r>
              <a:rPr lang="en-US" sz="1400" dirty="0"/>
              <a:t>()</a:t>
            </a:r>
            <a:r>
              <a:rPr lang="en-US" sz="1400" dirty="0">
                <a:solidFill>
                  <a:srgbClr val="CC7832"/>
                </a:solidFill>
              </a:rPr>
              <a:t>,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        </a:t>
            </a:r>
            <a:r>
              <a:rPr lang="en-US" sz="1400" dirty="0" err="1"/>
              <a:t>requestContext.getUriInfo</a:t>
            </a:r>
            <a:r>
              <a:rPr lang="en-US" sz="1400" dirty="0"/>
              <a:t>().</a:t>
            </a:r>
            <a:r>
              <a:rPr lang="en-US" sz="1400" dirty="0" err="1"/>
              <a:t>getPath</a:t>
            </a:r>
            <a:r>
              <a:rPr lang="en-US" sz="1400" dirty="0"/>
              <a:t>()</a:t>
            </a:r>
            <a:r>
              <a:rPr lang="en-US" sz="1400" dirty="0">
                <a:solidFill>
                  <a:srgbClr val="CC7832"/>
                </a:solidFill>
              </a:rPr>
              <a:t>,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        </a:t>
            </a:r>
            <a:r>
              <a:rPr lang="en-US" sz="1400" dirty="0" err="1"/>
              <a:t>requestContext.getHeaders</a:t>
            </a:r>
            <a:r>
              <a:rPr lang="en-US" sz="1400" dirty="0"/>
              <a:t>())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</a:t>
            </a:r>
            <a:r>
              <a:rPr lang="en-US" sz="1400" dirty="0">
                <a:solidFill>
                  <a:srgbClr val="BBB529"/>
                </a:solidFill>
              </a:rPr>
              <a:t>@Override</a:t>
            </a:r>
            <a:br>
              <a:rPr lang="en-US" sz="1400" dirty="0">
                <a:solidFill>
                  <a:srgbClr val="BBB529"/>
                </a:solidFill>
              </a:rPr>
            </a:br>
            <a:r>
              <a:rPr lang="en-US" sz="1400" dirty="0">
                <a:solidFill>
                  <a:srgbClr val="BBB529"/>
                </a:solidFill>
              </a:rPr>
              <a:t>    </a:t>
            </a:r>
            <a:r>
              <a:rPr lang="en-US" sz="1400" dirty="0">
                <a:solidFill>
                  <a:srgbClr val="CC7832"/>
                </a:solidFill>
              </a:rPr>
              <a:t>public void </a:t>
            </a:r>
            <a:r>
              <a:rPr lang="en-US" sz="1400" dirty="0">
                <a:solidFill>
                  <a:srgbClr val="FFC66D"/>
                </a:solidFill>
              </a:rPr>
              <a:t>filter</a:t>
            </a:r>
            <a:r>
              <a:rPr lang="en-US" sz="1400" dirty="0"/>
              <a:t>(</a:t>
            </a:r>
            <a:r>
              <a:rPr lang="en-US" sz="1400" dirty="0" err="1"/>
              <a:t>ContainerRequestContext</a:t>
            </a:r>
            <a:r>
              <a:rPr lang="en-US" sz="1400" dirty="0"/>
              <a:t> </a:t>
            </a:r>
            <a:r>
              <a:rPr lang="en-US" sz="1400" dirty="0" err="1"/>
              <a:t>requestContext</a:t>
            </a:r>
            <a:r>
              <a:rPr lang="en-US" sz="1400" dirty="0">
                <a:solidFill>
                  <a:srgbClr val="CC7832"/>
                </a:solidFill>
              </a:rPr>
              <a:t>, </a:t>
            </a:r>
            <a:r>
              <a:rPr lang="en-US" sz="1400" dirty="0" err="1"/>
              <a:t>ContainerResponseContext</a:t>
            </a:r>
            <a:r>
              <a:rPr lang="en-US" sz="1400" dirty="0"/>
              <a:t> </a:t>
            </a:r>
            <a:r>
              <a:rPr lang="en-US" sz="1400" dirty="0" err="1"/>
              <a:t>responseContext</a:t>
            </a:r>
            <a:r>
              <a:rPr lang="en-US" sz="1400" dirty="0" smtClean="0"/>
              <a:t>) {</a:t>
            </a:r>
            <a:r>
              <a:rPr lang="en-US" sz="1400" dirty="0"/>
              <a:t/>
            </a:r>
            <a:br>
              <a:rPr lang="en-US" sz="1400" dirty="0"/>
            </a:br>
            <a:r>
              <a:rPr lang="en-US" sz="1400" dirty="0"/>
              <a:t>        </a:t>
            </a:r>
            <a:r>
              <a:rPr lang="en-US" sz="1400" i="1" dirty="0" err="1">
                <a:solidFill>
                  <a:srgbClr val="9876AA"/>
                </a:solidFill>
              </a:rPr>
              <a:t>logger</a:t>
            </a:r>
            <a:r>
              <a:rPr lang="en-US" sz="1400" dirty="0" err="1"/>
              <a:t>.info</a:t>
            </a:r>
            <a:r>
              <a:rPr lang="en-US" sz="1400" dirty="0"/>
              <a:t>(</a:t>
            </a:r>
            <a:r>
              <a:rPr lang="en-US" sz="1400" dirty="0">
                <a:solidFill>
                  <a:srgbClr val="6A8759"/>
                </a:solidFill>
              </a:rPr>
              <a:t>"HTTP RESPONSE: {} /{}  Status: {}"</a:t>
            </a:r>
            <a:r>
              <a:rPr lang="en-US" sz="1400" dirty="0">
                <a:solidFill>
                  <a:srgbClr val="CC7832"/>
                </a:solidFill>
              </a:rPr>
              <a:t>,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        </a:t>
            </a:r>
            <a:r>
              <a:rPr lang="en-US" sz="1400" dirty="0" err="1"/>
              <a:t>requestContext.getMethod</a:t>
            </a:r>
            <a:r>
              <a:rPr lang="en-US" sz="1400" dirty="0"/>
              <a:t>()</a:t>
            </a:r>
            <a:r>
              <a:rPr lang="en-US" sz="1400" dirty="0">
                <a:solidFill>
                  <a:srgbClr val="CC7832"/>
                </a:solidFill>
              </a:rPr>
              <a:t>,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        </a:t>
            </a:r>
            <a:r>
              <a:rPr lang="en-US" sz="1400" dirty="0" err="1"/>
              <a:t>requestContext.getUriInfo</a:t>
            </a:r>
            <a:r>
              <a:rPr lang="en-US" sz="1400" dirty="0"/>
              <a:t>().</a:t>
            </a:r>
            <a:r>
              <a:rPr lang="en-US" sz="1400" dirty="0" err="1"/>
              <a:t>getPath</a:t>
            </a:r>
            <a:r>
              <a:rPr lang="en-US" sz="1400" dirty="0"/>
              <a:t>()</a:t>
            </a:r>
            <a:r>
              <a:rPr lang="en-US" sz="1400" dirty="0">
                <a:solidFill>
                  <a:srgbClr val="CC7832"/>
                </a:solidFill>
              </a:rPr>
              <a:t>,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        </a:t>
            </a:r>
            <a:r>
              <a:rPr lang="en-US" sz="1400" dirty="0" err="1"/>
              <a:t>responseContext.getStatus</a:t>
            </a:r>
            <a:r>
              <a:rPr lang="en-US" sz="1400" dirty="0" smtClean="0"/>
              <a:t>())</a:t>
            </a:r>
            <a:r>
              <a:rPr lang="en-US" sz="1400" dirty="0" smtClean="0">
                <a:solidFill>
                  <a:srgbClr val="CC7832"/>
                </a:solidFill>
              </a:rPr>
              <a:t>;</a:t>
            </a:r>
            <a:r>
              <a:rPr lang="en-US" sz="1400" dirty="0">
                <a:solidFill>
                  <a:srgbClr val="CC7832"/>
                </a:solidFill>
              </a:rPr>
              <a:t/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dirty="0" err="1"/>
              <a:t>ThreadContext.</a:t>
            </a:r>
            <a:r>
              <a:rPr lang="en-US" sz="1400" i="1" dirty="0" err="1"/>
              <a:t>remove</a:t>
            </a:r>
            <a:r>
              <a:rPr lang="en-US" sz="1400" dirty="0"/>
              <a:t>(</a:t>
            </a:r>
            <a:r>
              <a:rPr lang="en-US" sz="1400" i="1" dirty="0">
                <a:solidFill>
                  <a:srgbClr val="9876AA"/>
                </a:solidFill>
              </a:rPr>
              <a:t>REQUEST_ID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    </a:t>
            </a:r>
            <a:r>
              <a:rPr lang="en-US" sz="1400" dirty="0" err="1"/>
              <a:t>ThreadContext.</a:t>
            </a:r>
            <a:r>
              <a:rPr lang="en-US" sz="1400" i="1" dirty="0" err="1"/>
              <a:t>remove</a:t>
            </a:r>
            <a:r>
              <a:rPr lang="en-US" sz="1400" dirty="0"/>
              <a:t>(</a:t>
            </a:r>
            <a:r>
              <a:rPr lang="en-US" sz="1400" i="1" dirty="0">
                <a:solidFill>
                  <a:srgbClr val="9876AA"/>
                </a:solidFill>
              </a:rPr>
              <a:t>REQUEST_IP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CC7832"/>
                </a:solidFill>
              </a:rPr>
              <a:t>;</a:t>
            </a:r>
            <a:br>
              <a:rPr lang="en-US" sz="1400" dirty="0">
                <a:solidFill>
                  <a:srgbClr val="CC7832"/>
                </a:solidFill>
              </a:rPr>
            </a:br>
            <a:r>
              <a:rPr lang="en-US" sz="1400" dirty="0">
                <a:solidFill>
                  <a:srgbClr val="CC7832"/>
                </a:solidFill>
              </a:rPr>
              <a:t>    </a:t>
            </a:r>
            <a:r>
              <a:rPr lang="en-US" sz="1400" dirty="0"/>
              <a:t>}</a:t>
            </a:r>
            <a:br>
              <a:rPr lang="en-US" sz="1400" dirty="0"/>
            </a:br>
            <a:r>
              <a:rPr lang="en-US" sz="1400" dirty="0"/>
              <a:t>}</a:t>
            </a:r>
            <a:endParaRPr lang="pl-PL" sz="14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82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36444" y="277811"/>
            <a:ext cx="9144001" cy="815752"/>
          </a:xfrm>
        </p:spPr>
        <p:txBody>
          <a:bodyPr/>
          <a:lstStyle/>
          <a:p>
            <a:r>
              <a:rPr lang="pl-PL" b="1" dirty="0" err="1" smtClean="0"/>
              <a:t>Logs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182734"/>
            <a:ext cx="9134391" cy="4765058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 sz="2400" dirty="0" smtClean="0"/>
              <a:t>Test:</a:t>
            </a:r>
          </a:p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r>
              <a:rPr lang="en-US" sz="2400" dirty="0" smtClean="0"/>
              <a:t>Logs:</a:t>
            </a:r>
          </a:p>
          <a:p>
            <a:pPr marL="231775" lvl="1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1576369" y="1556793"/>
            <a:ext cx="8810864" cy="57606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rgbClr val="C57633"/>
                </a:solidFill>
              </a:rPr>
              <a:t>hey </a:t>
            </a:r>
            <a:r>
              <a:rPr lang="en-US" sz="1800" dirty="0"/>
              <a:t>-n </a:t>
            </a:r>
            <a:r>
              <a:rPr lang="en-US" sz="1800" dirty="0">
                <a:solidFill>
                  <a:srgbClr val="6897BB"/>
                </a:solidFill>
              </a:rPr>
              <a:t>100 </a:t>
            </a:r>
            <a:r>
              <a:rPr lang="en-US" sz="1800" dirty="0"/>
              <a:t>-c </a:t>
            </a:r>
            <a:r>
              <a:rPr lang="en-US" sz="1800" dirty="0">
                <a:solidFill>
                  <a:srgbClr val="6897BB"/>
                </a:solidFill>
              </a:rPr>
              <a:t>10 </a:t>
            </a:r>
            <a:r>
              <a:rPr lang="en-US" sz="1800" dirty="0"/>
              <a:t>-H </a:t>
            </a:r>
            <a:r>
              <a:rPr lang="en-US" sz="1800" dirty="0">
                <a:solidFill>
                  <a:srgbClr val="6A8759"/>
                </a:solidFill>
              </a:rPr>
              <a:t>"Content-type: text/plain" "http://localhost:8070/calculator/add?val1=3&amp;val2=7"</a:t>
            </a:r>
            <a:endParaRPr lang="pl-PL" sz="1800" dirty="0" smtClean="0">
              <a:solidFill>
                <a:srgbClr val="E8BF6A"/>
              </a:solidFill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64643" y="2506917"/>
            <a:ext cx="8812254" cy="373039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22:39:16.19 98c3d2f1-815e216e0c63 [grizzly-11] 127.0.0.1 - HTTP RESPONSE: GET /</a:t>
            </a:r>
            <a:r>
              <a:rPr lang="en-US" sz="1800" dirty="0" err="1" smtClean="0"/>
              <a:t>calc</a:t>
            </a:r>
            <a:r>
              <a:rPr lang="mr-IN" sz="1800" dirty="0" smtClean="0"/>
              <a:t>…</a:t>
            </a:r>
            <a:r>
              <a:rPr lang="en-US" sz="1800" dirty="0">
                <a:solidFill>
                  <a:srgbClr val="6897BB"/>
                </a:solidFill>
              </a:rPr>
              <a:t/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22:39:16.19 aab9e772-f9abdf62a129 [grizzly-9] 127.0.0.1 - Got val1: </a:t>
            </a:r>
            <a:r>
              <a:rPr lang="en-US" sz="1800" dirty="0">
                <a:solidFill>
                  <a:srgbClr val="6897BB"/>
                </a:solidFill>
              </a:rPr>
              <a:t>3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22:39:16.19 aab9e772-f9abdf62a129 [grizzly-9] 127.0.0.1 - Got val2: </a:t>
            </a:r>
            <a:r>
              <a:rPr lang="en-US" sz="1800" dirty="0">
                <a:solidFill>
                  <a:srgbClr val="6897BB"/>
                </a:solidFill>
              </a:rPr>
              <a:t>7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22:39:16.20 aab9e772-f9abdf62a129 [grizzly-9] 127.0.0.1 - Result: </a:t>
            </a:r>
            <a:r>
              <a:rPr lang="en-US" sz="1800" dirty="0">
                <a:solidFill>
                  <a:srgbClr val="6897BB"/>
                </a:solidFill>
              </a:rPr>
              <a:t>10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22:39:16.19 a589072c-fa04f4fa2a3b [grizzly-12] 127.0.0.1 - Got val2: </a:t>
            </a:r>
            <a:r>
              <a:rPr lang="en-US" sz="1800" dirty="0">
                <a:solidFill>
                  <a:srgbClr val="6897BB"/>
                </a:solidFill>
              </a:rPr>
              <a:t>7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22:39:16.20 a589072c-fa04f4fa2a3b [grizzly-12] 127.0.0.1 - Result: </a:t>
            </a:r>
            <a:r>
              <a:rPr lang="en-US" sz="1800" dirty="0">
                <a:solidFill>
                  <a:srgbClr val="6897BB"/>
                </a:solidFill>
              </a:rPr>
              <a:t>10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22:39:16.20 aab9e772-f9abdf62a129 [grizzly-9] 127.0.0.1 - HTTP RESPONSE: </a:t>
            </a:r>
            <a:r>
              <a:rPr lang="en-US" sz="1800" dirty="0" smtClean="0"/>
              <a:t>GET</a:t>
            </a:r>
            <a:r>
              <a:rPr lang="mr-IN" sz="1800" dirty="0" smtClean="0"/>
              <a:t>…</a:t>
            </a:r>
            <a:r>
              <a:rPr lang="pl-PL" sz="1800" dirty="0" smtClean="0"/>
              <a:t>.</a:t>
            </a:r>
            <a:r>
              <a:rPr lang="en-US" sz="1800" dirty="0">
                <a:solidFill>
                  <a:srgbClr val="6897BB"/>
                </a:solidFill>
              </a:rPr>
              <a:t/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22:39:16.20 9568307d-9ace8480f489 [grizzly-14] 127.0.0.1 - HTTP REQUEST: GET /</a:t>
            </a:r>
            <a:r>
              <a:rPr lang="en-US" sz="1800" dirty="0" err="1" smtClean="0"/>
              <a:t>cal</a:t>
            </a:r>
            <a:r>
              <a:rPr lang="mr-IN" sz="1800" dirty="0" smtClean="0"/>
              <a:t>…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22:39:16.21 9568307d-9ace8480f489 [grizzly-14] 127.0.0.1 - Got val1: </a:t>
            </a:r>
            <a:r>
              <a:rPr lang="en-US" sz="1800" dirty="0">
                <a:solidFill>
                  <a:srgbClr val="6897BB"/>
                </a:solidFill>
              </a:rPr>
              <a:t>3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22:39:16.22 9568307d-9ace8480f489 [grizzly-14] 127.0.0.1 - Got val2: </a:t>
            </a:r>
            <a:r>
              <a:rPr lang="en-US" sz="1800" dirty="0">
                <a:solidFill>
                  <a:srgbClr val="6897BB"/>
                </a:solidFill>
              </a:rPr>
              <a:t>7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22:39:16.22 9568307d-9ace8480f489 [grizzly-14] 127.0.0.1 - Result: </a:t>
            </a:r>
            <a:r>
              <a:rPr lang="en-US" sz="1800" dirty="0">
                <a:solidFill>
                  <a:srgbClr val="6897BB"/>
                </a:solidFill>
              </a:rPr>
              <a:t>10</a:t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22:39:16.22 9568307d-9ace8480f489 [grizzly-14] 127.0.0.1 - HTTP RESPONSE: GET </a:t>
            </a:r>
            <a:r>
              <a:rPr lang="en-US" sz="1800" dirty="0" smtClean="0"/>
              <a:t>/</a:t>
            </a:r>
            <a:r>
              <a:rPr lang="en-US" sz="1800" dirty="0" err="1" smtClean="0"/>
              <a:t>cal</a:t>
            </a:r>
            <a:r>
              <a:rPr lang="mr-IN" sz="1800" dirty="0" smtClean="0"/>
              <a:t>…</a:t>
            </a:r>
            <a:r>
              <a:rPr lang="en-US" sz="1800" dirty="0">
                <a:solidFill>
                  <a:srgbClr val="6897BB"/>
                </a:solidFill>
              </a:rPr>
              <a:t/>
            </a:r>
            <a:br>
              <a:rPr lang="en-US" sz="1800" dirty="0">
                <a:solidFill>
                  <a:srgbClr val="6897BB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[I] </a:t>
            </a:r>
            <a:r>
              <a:rPr lang="en-US" sz="1800" dirty="0"/>
              <a:t>22:39:16.21 29a0e614-d536ec677462 [grizzly-13] 127.0.0.1 - HTTP REQUEST: GET /</a:t>
            </a:r>
            <a:r>
              <a:rPr lang="en-US" sz="1800" dirty="0" err="1" smtClean="0"/>
              <a:t>calcu</a:t>
            </a:r>
            <a:r>
              <a:rPr lang="mr-IN" sz="1800" dirty="0" smtClean="0"/>
              <a:t>…</a:t>
            </a:r>
            <a:endParaRPr lang="pl-PL" sz="18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2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Logs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 </a:t>
            </a:r>
            <a:r>
              <a:rPr lang="pl-PL" dirty="0" err="1" smtClean="0"/>
              <a:t>frontend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123" y="255998"/>
            <a:ext cx="4833349" cy="634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 smtClean="0"/>
              <a:t>Backend might work but frontend not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3600" dirty="0" smtClean="0"/>
              <a:t>Collect logs from Frontend!</a:t>
            </a:r>
          </a:p>
          <a:p>
            <a:pPr marL="0" indent="0">
              <a:spcBef>
                <a:spcPts val="1200"/>
              </a:spcBef>
              <a:buNone/>
            </a:pPr>
            <a:endParaRPr lang="en-US" sz="3600" dirty="0" smtClean="0"/>
          </a:p>
          <a:p>
            <a:pPr marL="0" indent="0">
              <a:spcBef>
                <a:spcPts val="1200"/>
              </a:spcBef>
              <a:buNone/>
            </a:pPr>
            <a:r>
              <a:rPr lang="en-US" sz="3600" dirty="0" smtClean="0"/>
              <a:t>Options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Use Sentry or similar tool</a:t>
            </a:r>
          </a:p>
          <a:p>
            <a:pPr>
              <a:spcBef>
                <a:spcPts val="1200"/>
              </a:spcBef>
            </a:pPr>
            <a:r>
              <a:rPr lang="en-US" sz="3600" dirty="0"/>
              <a:t>Add extra endpoint in the backend for logs from frontend - tricky and risky</a:t>
            </a:r>
          </a:p>
          <a:p>
            <a:pPr>
              <a:spcBef>
                <a:spcPts val="1200"/>
              </a:spcBef>
            </a:pPr>
            <a:endParaRPr lang="en-US" sz="3600" dirty="0" smtClean="0"/>
          </a:p>
          <a:p>
            <a:pPr>
              <a:spcBef>
                <a:spcPts val="1200"/>
              </a:spcBef>
            </a:pP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Logs - frontend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Logs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 log </a:t>
            </a:r>
            <a:r>
              <a:rPr lang="pl-PL" dirty="0" err="1" smtClean="0"/>
              <a:t>aggregators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Logs </a:t>
            </a:r>
            <a:r>
              <a:rPr lang="mr-IN" dirty="0" smtClean="0"/>
              <a:t>–</a:t>
            </a:r>
            <a:r>
              <a:rPr lang="en-US" dirty="0" smtClean="0"/>
              <a:t> log aggregators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2204864"/>
            <a:ext cx="9134391" cy="4320480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3600" dirty="0" smtClean="0"/>
              <a:t>Log aggregator &gt; grep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Use log aggregator even for 1 node setup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Really simple to configure nowadays 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Serious security problem</a:t>
            </a:r>
          </a:p>
          <a:p>
            <a:pPr>
              <a:spcBef>
                <a:spcPts val="1200"/>
              </a:spcBef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621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Logs </a:t>
            </a:r>
            <a:r>
              <a:rPr lang="mr-IN" dirty="0" smtClean="0"/>
              <a:t>–</a:t>
            </a:r>
            <a:r>
              <a:rPr lang="en-US" dirty="0" smtClean="0"/>
              <a:t> log aggregators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 smtClean="0"/>
              <a:t>Options:</a:t>
            </a:r>
          </a:p>
          <a:p>
            <a:pPr marL="0" indent="0">
              <a:spcBef>
                <a:spcPts val="1200"/>
              </a:spcBef>
              <a:buNone/>
            </a:pPr>
            <a:endParaRPr lang="en-US" sz="36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413" y="2708920"/>
            <a:ext cx="3377230" cy="11521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57" y="1844824"/>
            <a:ext cx="1728192" cy="17281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157" y="4331754"/>
            <a:ext cx="4356100" cy="18669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556" y="3829038"/>
            <a:ext cx="3390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83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Logs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 log </a:t>
            </a:r>
            <a:r>
              <a:rPr lang="pl-PL" dirty="0" err="1" smtClean="0"/>
              <a:t>aggregators</a:t>
            </a:r>
            <a:r>
              <a:rPr lang="pl-PL" dirty="0" smtClean="0"/>
              <a:t> </a:t>
            </a:r>
            <a:r>
              <a:rPr lang="mr-IN" dirty="0" smtClean="0"/>
              <a:t>–</a:t>
            </a:r>
            <a:r>
              <a:rPr lang="pl-PL" dirty="0" smtClean="0"/>
              <a:t> </a:t>
            </a:r>
            <a:r>
              <a:rPr lang="pl-PL" dirty="0" err="1" smtClean="0"/>
              <a:t>how</a:t>
            </a:r>
            <a:r>
              <a:rPr lang="pl-PL" dirty="0" smtClean="0"/>
              <a:t> 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829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5900" y="506175"/>
            <a:ext cx="9144001" cy="815752"/>
          </a:xfrm>
        </p:spPr>
        <p:txBody>
          <a:bodyPr/>
          <a:lstStyle/>
          <a:p>
            <a:r>
              <a:rPr lang="pl-PL" b="1" dirty="0" err="1" smtClean="0"/>
              <a:t>Logs</a:t>
            </a:r>
            <a:r>
              <a:rPr lang="pl-PL" b="1" dirty="0" smtClean="0"/>
              <a:t> </a:t>
            </a:r>
            <a:r>
              <a:rPr lang="mr-IN" b="1" dirty="0"/>
              <a:t>–</a:t>
            </a:r>
            <a:r>
              <a:rPr lang="pl-PL" b="1" dirty="0"/>
              <a:t> ELK </a:t>
            </a:r>
            <a:r>
              <a:rPr lang="pl-PL" b="1" dirty="0" err="1"/>
              <a:t>how</a:t>
            </a:r>
            <a:r>
              <a:rPr lang="pl-PL" b="1" dirty="0"/>
              <a:t> to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182734"/>
            <a:ext cx="9134391" cy="4765058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r>
              <a:rPr lang="en-US" sz="2400" dirty="0" smtClean="0"/>
              <a:t>Configure </a:t>
            </a:r>
            <a:r>
              <a:rPr lang="en-US" sz="2400" dirty="0"/>
              <a:t>log4j to send logs to </a:t>
            </a:r>
            <a:r>
              <a:rPr lang="en-US" sz="2400" dirty="0" err="1"/>
              <a:t>LogStash</a:t>
            </a:r>
            <a:r>
              <a:rPr lang="en-US" sz="2400" dirty="0"/>
              <a:t> - old way</a:t>
            </a:r>
            <a:endParaRPr lang="en-US" sz="2400" dirty="0" smtClean="0"/>
          </a:p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92013" y="2276872"/>
            <a:ext cx="8812254" cy="28083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i="1" dirty="0" smtClean="0">
                <a:solidFill>
                  <a:srgbClr val="C57633"/>
                </a:solidFill>
              </a:rPr>
              <a:t>log4j.rootLogger=</a:t>
            </a:r>
            <a:r>
              <a:rPr lang="en-US" i="1" dirty="0" err="1" smtClean="0">
                <a:solidFill>
                  <a:srgbClr val="C57633"/>
                </a:solidFill>
              </a:rPr>
              <a:t>debug,tcp</a:t>
            </a:r>
            <a:r>
              <a:rPr lang="en-US" i="1" dirty="0">
                <a:solidFill>
                  <a:srgbClr val="C57633"/>
                </a:solidFill>
              </a:rPr>
              <a:t/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/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log4j.appender.tcp=org.apache.log4j.net.SocketAppender</a:t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log4j.appender.tcp.Port=5000</a:t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log4j.appender.tcp.RemoteHost=localhost</a:t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log4j.appender.tcp.ReconnectionDelay=10000</a:t>
            </a:r>
            <a:br>
              <a:rPr lang="en-US" i="1" dirty="0">
                <a:solidFill>
                  <a:srgbClr val="C57633"/>
                </a:solidFill>
              </a:rPr>
            </a:br>
            <a:r>
              <a:rPr lang="en-US" i="1" dirty="0">
                <a:solidFill>
                  <a:srgbClr val="C57633"/>
                </a:solidFill>
              </a:rPr>
              <a:t>log4j.appender.tcp.Application=playground</a:t>
            </a:r>
            <a:endParaRPr lang="pl-PL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5900" y="506175"/>
            <a:ext cx="9144001" cy="815752"/>
          </a:xfrm>
        </p:spPr>
        <p:txBody>
          <a:bodyPr/>
          <a:lstStyle/>
          <a:p>
            <a:r>
              <a:rPr lang="pl-PL" b="1" dirty="0" err="1" smtClean="0"/>
              <a:t>Logs</a:t>
            </a:r>
            <a:r>
              <a:rPr lang="pl-PL" b="1" dirty="0" smtClean="0"/>
              <a:t> </a:t>
            </a:r>
            <a:r>
              <a:rPr lang="mr-IN" b="1" dirty="0" smtClean="0"/>
              <a:t>–</a:t>
            </a:r>
            <a:r>
              <a:rPr lang="pl-PL" b="1" dirty="0" smtClean="0"/>
              <a:t> ELK </a:t>
            </a:r>
            <a:r>
              <a:rPr lang="pl-PL" b="1" dirty="0" err="1" smtClean="0"/>
              <a:t>how</a:t>
            </a:r>
            <a:r>
              <a:rPr lang="pl-PL" b="1" dirty="0" smtClean="0"/>
              <a:t> to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182734"/>
            <a:ext cx="9134391" cy="4765058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r>
              <a:rPr lang="en-US" sz="2400" dirty="0"/>
              <a:t>Use </a:t>
            </a:r>
            <a:r>
              <a:rPr lang="en-US" sz="2400" dirty="0">
                <a:hlinkClick r:id="rId2"/>
              </a:rPr>
              <a:t>http://www.fluentd.org/</a:t>
            </a:r>
            <a:endParaRPr lang="en-US" sz="2400" dirty="0" smtClean="0"/>
          </a:p>
          <a:p>
            <a:pPr marL="231775" lvl="1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92013" y="2043223"/>
            <a:ext cx="8812254" cy="458112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i="1" dirty="0"/>
              <a:t>&lt;source&gt;</a:t>
            </a:r>
            <a:br>
              <a:rPr lang="en-US" sz="2000" i="1" dirty="0"/>
            </a:br>
            <a:r>
              <a:rPr lang="en-US" sz="2000" i="1" dirty="0"/>
              <a:t>    </a:t>
            </a:r>
            <a:r>
              <a:rPr lang="en-US" sz="2000" i="1" dirty="0">
                <a:solidFill>
                  <a:srgbClr val="C57633"/>
                </a:solidFill>
              </a:rPr>
              <a:t>@type </a:t>
            </a:r>
            <a:r>
              <a:rPr lang="en-US" sz="2000" dirty="0"/>
              <a:t>tail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i="1" dirty="0">
                <a:solidFill>
                  <a:srgbClr val="C57633"/>
                </a:solidFill>
              </a:rPr>
              <a:t>format </a:t>
            </a:r>
            <a:r>
              <a:rPr lang="en-US" sz="2000" dirty="0"/>
              <a:t>apache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i="1" dirty="0">
                <a:solidFill>
                  <a:srgbClr val="C57633"/>
                </a:solidFill>
              </a:rPr>
              <a:t>tag </a:t>
            </a:r>
            <a:r>
              <a:rPr lang="en-US" sz="2000" dirty="0" err="1"/>
              <a:t>apache.access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i="1" dirty="0">
                <a:solidFill>
                  <a:srgbClr val="C57633"/>
                </a:solidFill>
              </a:rPr>
              <a:t>path </a:t>
            </a:r>
            <a:r>
              <a:rPr lang="en-US" sz="2000" dirty="0"/>
              <a:t>/</a:t>
            </a:r>
            <a:r>
              <a:rPr lang="en-US" sz="2000" dirty="0" err="1"/>
              <a:t>var</a:t>
            </a:r>
            <a:r>
              <a:rPr lang="en-US" sz="2000" dirty="0"/>
              <a:t>/log/</a:t>
            </a:r>
            <a:r>
              <a:rPr lang="en-US" sz="2000" dirty="0" err="1"/>
              <a:t>httpd</a:t>
            </a:r>
            <a:r>
              <a:rPr lang="en-US" sz="2000" dirty="0"/>
              <a:t>/</a:t>
            </a:r>
            <a:r>
              <a:rPr lang="en-US" sz="2000" dirty="0" err="1"/>
              <a:t>access_log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i="1" dirty="0"/>
              <a:t>&lt;/source&gt;</a:t>
            </a:r>
            <a:br>
              <a:rPr lang="en-US" sz="2000" i="1" dirty="0"/>
            </a:br>
            <a:r>
              <a:rPr lang="en-US" sz="2000" i="1" dirty="0"/>
              <a:t/>
            </a:r>
            <a:br>
              <a:rPr lang="en-US" sz="2000" i="1" dirty="0"/>
            </a:br>
            <a:r>
              <a:rPr lang="en-US" sz="2000" i="1" dirty="0"/>
              <a:t>&lt;match </a:t>
            </a:r>
            <a:r>
              <a:rPr lang="en-US" sz="2000" dirty="0" err="1"/>
              <a:t>var.log.containers.log</a:t>
            </a:r>
            <a:r>
              <a:rPr lang="en-US" sz="2000" dirty="0"/>
              <a:t>**</a:t>
            </a:r>
            <a:r>
              <a:rPr lang="en-US" sz="2000" i="1" dirty="0"/>
              <a:t>&gt;</a:t>
            </a:r>
            <a:br>
              <a:rPr lang="en-US" sz="2000" i="1" dirty="0"/>
            </a:br>
            <a:r>
              <a:rPr lang="en-US" sz="2000" i="1" dirty="0"/>
              <a:t>    </a:t>
            </a:r>
            <a:r>
              <a:rPr lang="en-US" sz="2000" i="1" dirty="0">
                <a:solidFill>
                  <a:srgbClr val="C57633"/>
                </a:solidFill>
              </a:rPr>
              <a:t>type </a:t>
            </a:r>
            <a:r>
              <a:rPr lang="en-US" sz="2000" dirty="0" err="1"/>
              <a:t>elasticsearch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i="1" dirty="0" err="1">
                <a:solidFill>
                  <a:srgbClr val="C57633"/>
                </a:solidFill>
              </a:rPr>
              <a:t>log_level</a:t>
            </a:r>
            <a:r>
              <a:rPr lang="en-US" sz="2000" i="1" dirty="0">
                <a:solidFill>
                  <a:srgbClr val="C57633"/>
                </a:solidFill>
              </a:rPr>
              <a:t> </a:t>
            </a:r>
            <a:r>
              <a:rPr lang="en-US" sz="2000" dirty="0"/>
              <a:t>info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i="1" dirty="0">
                <a:solidFill>
                  <a:srgbClr val="C57633"/>
                </a:solidFill>
              </a:rPr>
              <a:t>host </a:t>
            </a:r>
            <a:r>
              <a:rPr lang="en-US" sz="2000" dirty="0" err="1"/>
              <a:t>elasticsearch</a:t>
            </a:r>
            <a:r>
              <a:rPr lang="en-US" sz="2000" dirty="0"/>
              <a:t>-logging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i="1" dirty="0">
                <a:solidFill>
                  <a:srgbClr val="C57633"/>
                </a:solidFill>
              </a:rPr>
              <a:t>port </a:t>
            </a:r>
            <a:r>
              <a:rPr lang="en-US" sz="2000" dirty="0">
                <a:solidFill>
                  <a:srgbClr val="6897BB"/>
                </a:solidFill>
              </a:rPr>
              <a:t>9200</a:t>
            </a:r>
            <a:br>
              <a:rPr lang="en-US" sz="2000" dirty="0">
                <a:solidFill>
                  <a:srgbClr val="6897BB"/>
                </a:solidFill>
              </a:rPr>
            </a:br>
            <a:r>
              <a:rPr lang="en-US" sz="2000" dirty="0">
                <a:solidFill>
                  <a:srgbClr val="6897BB"/>
                </a:solidFill>
              </a:rPr>
              <a:t>    </a:t>
            </a:r>
            <a:r>
              <a:rPr lang="en-US" sz="2000" i="1" dirty="0" err="1">
                <a:solidFill>
                  <a:srgbClr val="C57633"/>
                </a:solidFill>
              </a:rPr>
              <a:t>logstash_format</a:t>
            </a:r>
            <a:r>
              <a:rPr lang="en-US" sz="2000" i="1" dirty="0">
                <a:solidFill>
                  <a:srgbClr val="C57633"/>
                </a:solidFill>
              </a:rPr>
              <a:t> </a:t>
            </a:r>
            <a:r>
              <a:rPr lang="en-US" sz="2000" dirty="0"/>
              <a:t>true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i="1" dirty="0" err="1">
                <a:solidFill>
                  <a:srgbClr val="C57633"/>
                </a:solidFill>
              </a:rPr>
              <a:t>num_threads</a:t>
            </a:r>
            <a:r>
              <a:rPr lang="en-US" sz="2000" i="1" dirty="0">
                <a:solidFill>
                  <a:srgbClr val="C57633"/>
                </a:solidFill>
              </a:rPr>
              <a:t> </a:t>
            </a:r>
            <a:r>
              <a:rPr lang="en-US" sz="2000" dirty="0">
                <a:solidFill>
                  <a:srgbClr val="6897BB"/>
                </a:solidFill>
              </a:rPr>
              <a:t>8</a:t>
            </a:r>
            <a:br>
              <a:rPr lang="en-US" sz="2000" dirty="0">
                <a:solidFill>
                  <a:srgbClr val="6897BB"/>
                </a:solidFill>
              </a:rPr>
            </a:br>
            <a:r>
              <a:rPr lang="en-US" sz="2000" dirty="0">
                <a:solidFill>
                  <a:srgbClr val="6897BB"/>
                </a:solidFill>
              </a:rPr>
              <a:t> </a:t>
            </a:r>
            <a:r>
              <a:rPr lang="en-US" sz="2000" i="1" dirty="0"/>
              <a:t>&lt;/match&gt;</a:t>
            </a:r>
            <a:endParaRPr lang="pl-PL" sz="20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09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5900" y="506175"/>
            <a:ext cx="9144001" cy="815752"/>
          </a:xfrm>
        </p:spPr>
        <p:txBody>
          <a:bodyPr/>
          <a:lstStyle/>
          <a:p>
            <a:r>
              <a:rPr lang="pl-PL" b="1" dirty="0" err="1" smtClean="0"/>
              <a:t>Logs</a:t>
            </a:r>
            <a:r>
              <a:rPr lang="pl-PL" b="1" dirty="0" smtClean="0"/>
              <a:t> </a:t>
            </a:r>
            <a:r>
              <a:rPr lang="mr-IN" b="1" dirty="0" smtClean="0"/>
              <a:t>–</a:t>
            </a:r>
            <a:r>
              <a:rPr lang="pl-PL" b="1" dirty="0" smtClean="0"/>
              <a:t> ELK </a:t>
            </a:r>
            <a:r>
              <a:rPr lang="pl-PL" b="1" dirty="0" err="1" smtClean="0"/>
              <a:t>how</a:t>
            </a:r>
            <a:r>
              <a:rPr lang="pl-PL" b="1" dirty="0" smtClean="0"/>
              <a:t> to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69876" y="1182734"/>
            <a:ext cx="9134391" cy="4765058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r>
              <a:rPr lang="en-US" sz="2400" dirty="0"/>
              <a:t>Use </a:t>
            </a:r>
            <a:r>
              <a:rPr lang="en-US" sz="2400" dirty="0" err="1"/>
              <a:t>FileBeats</a:t>
            </a:r>
            <a:r>
              <a:rPr lang="en-US" sz="2400" dirty="0"/>
              <a:t> </a:t>
            </a:r>
            <a:r>
              <a:rPr lang="en-US" sz="2400" dirty="0">
                <a:hlinkClick r:id="rId2"/>
              </a:rPr>
              <a:t>https://www.elastic.co/products/beats/filebeat</a:t>
            </a:r>
            <a:endParaRPr lang="en-US" sz="2400" dirty="0"/>
          </a:p>
          <a:p>
            <a:endParaRPr lang="en-US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92013" y="2132856"/>
            <a:ext cx="8812254" cy="325798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dirty="0">
                <a:solidFill>
                  <a:srgbClr val="808080"/>
                </a:solidFill>
              </a:rPr>
              <a:t># </a:t>
            </a:r>
            <a:r>
              <a:rPr lang="en-US" sz="2000" dirty="0" err="1">
                <a:solidFill>
                  <a:srgbClr val="808080"/>
                </a:solidFill>
              </a:rPr>
              <a:t>filebeat.yml</a:t>
            </a:r>
            <a:r>
              <a:rPr lang="en-US" sz="2000" dirty="0">
                <a:solidFill>
                  <a:srgbClr val="808080"/>
                </a:solidFill>
              </a:rPr>
              <a:t/>
            </a:r>
            <a:br>
              <a:rPr lang="en-US" sz="2000" dirty="0">
                <a:solidFill>
                  <a:srgbClr val="808080"/>
                </a:solidFill>
              </a:rPr>
            </a:br>
            <a:r>
              <a:rPr lang="en-US" sz="2000" i="1" dirty="0" err="1">
                <a:solidFill>
                  <a:srgbClr val="C57633"/>
                </a:solidFill>
              </a:rPr>
              <a:t>filebeat</a:t>
            </a:r>
            <a:r>
              <a:rPr lang="en-US" sz="2000" i="1" dirty="0">
                <a:solidFill>
                  <a:srgbClr val="C57633"/>
                </a:solidFill>
              </a:rPr>
              <a:t>:</a:t>
            </a:r>
            <a:br>
              <a:rPr lang="en-US" sz="2000" i="1" dirty="0">
                <a:solidFill>
                  <a:srgbClr val="C57633"/>
                </a:solidFill>
              </a:rPr>
            </a:br>
            <a:r>
              <a:rPr lang="en-US" sz="2000" i="1" dirty="0">
                <a:solidFill>
                  <a:srgbClr val="C57633"/>
                </a:solidFill>
              </a:rPr>
              <a:t>  prospectors:</a:t>
            </a:r>
            <a:br>
              <a:rPr lang="en-US" sz="2000" i="1" dirty="0">
                <a:solidFill>
                  <a:srgbClr val="C57633"/>
                </a:solidFill>
              </a:rPr>
            </a:br>
            <a:r>
              <a:rPr lang="en-US" sz="2000" i="1" dirty="0">
                <a:solidFill>
                  <a:srgbClr val="C57633"/>
                </a:solidFill>
              </a:rPr>
              <a:t>    -</a:t>
            </a:r>
            <a:br>
              <a:rPr lang="en-US" sz="2000" i="1" dirty="0">
                <a:solidFill>
                  <a:srgbClr val="C57633"/>
                </a:solidFill>
              </a:rPr>
            </a:br>
            <a:r>
              <a:rPr lang="en-US" sz="2000" i="1" dirty="0">
                <a:solidFill>
                  <a:srgbClr val="C57633"/>
                </a:solidFill>
              </a:rPr>
              <a:t>      paths:</a:t>
            </a:r>
            <a:br>
              <a:rPr lang="en-US" sz="2000" i="1" dirty="0">
                <a:solidFill>
                  <a:srgbClr val="C57633"/>
                </a:solidFill>
              </a:rPr>
            </a:br>
            <a:r>
              <a:rPr lang="en-US" sz="2000" i="1" dirty="0">
                <a:solidFill>
                  <a:srgbClr val="C57633"/>
                </a:solidFill>
              </a:rPr>
              <a:t>        - </a:t>
            </a:r>
            <a:r>
              <a:rPr lang="en-US" sz="2000" dirty="0"/>
              <a:t>/</a:t>
            </a:r>
            <a:r>
              <a:rPr lang="en-US" sz="2000" dirty="0" err="1"/>
              <a:t>var</a:t>
            </a:r>
            <a:r>
              <a:rPr lang="en-US" sz="2000" dirty="0"/>
              <a:t>/log/your-app/app.*.log</a:t>
            </a:r>
            <a:br>
              <a:rPr lang="en-US" sz="2000" dirty="0"/>
            </a:br>
            <a:r>
              <a:rPr lang="en-US" sz="2000" dirty="0"/>
              <a:t>      </a:t>
            </a:r>
            <a:r>
              <a:rPr lang="en-US" sz="2000" i="1" dirty="0" err="1">
                <a:solidFill>
                  <a:srgbClr val="C57633"/>
                </a:solidFill>
              </a:rPr>
              <a:t>input_type</a:t>
            </a:r>
            <a:r>
              <a:rPr lang="en-US" sz="2000" i="1" dirty="0">
                <a:solidFill>
                  <a:srgbClr val="C57633"/>
                </a:solidFill>
              </a:rPr>
              <a:t>: </a:t>
            </a:r>
            <a:r>
              <a:rPr lang="en-US" sz="2000" dirty="0"/>
              <a:t>log</a:t>
            </a:r>
            <a:br>
              <a:rPr lang="en-US" sz="2000" dirty="0"/>
            </a:br>
            <a:r>
              <a:rPr lang="en-US" sz="2000" i="1" dirty="0">
                <a:solidFill>
                  <a:srgbClr val="C57633"/>
                </a:solidFill>
              </a:rPr>
              <a:t>output:</a:t>
            </a:r>
            <a:br>
              <a:rPr lang="en-US" sz="2000" i="1" dirty="0">
                <a:solidFill>
                  <a:srgbClr val="C57633"/>
                </a:solidFill>
              </a:rPr>
            </a:br>
            <a:r>
              <a:rPr lang="en-US" sz="2000" i="1" dirty="0">
                <a:solidFill>
                  <a:srgbClr val="C57633"/>
                </a:solidFill>
              </a:rPr>
              <a:t>  </a:t>
            </a:r>
            <a:r>
              <a:rPr lang="en-US" sz="2000" i="1" dirty="0" err="1">
                <a:solidFill>
                  <a:srgbClr val="C57633"/>
                </a:solidFill>
              </a:rPr>
              <a:t>logstash</a:t>
            </a:r>
            <a:r>
              <a:rPr lang="en-US" sz="2000" i="1" dirty="0">
                <a:solidFill>
                  <a:srgbClr val="C57633"/>
                </a:solidFill>
              </a:rPr>
              <a:t>:</a:t>
            </a:r>
            <a:br>
              <a:rPr lang="en-US" sz="2000" i="1" dirty="0">
                <a:solidFill>
                  <a:srgbClr val="C57633"/>
                </a:solidFill>
              </a:rPr>
            </a:br>
            <a:r>
              <a:rPr lang="en-US" sz="2000" i="1" dirty="0">
                <a:solidFill>
                  <a:srgbClr val="C57633"/>
                </a:solidFill>
              </a:rPr>
              <a:t>    hosts: </a:t>
            </a:r>
            <a:r>
              <a:rPr lang="en-US" sz="2000" dirty="0"/>
              <a:t>["your-logstash-host:5000"]</a:t>
            </a:r>
            <a:endParaRPr lang="pl-PL" sz="20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24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500" y="836712"/>
            <a:ext cx="3899272" cy="389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9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203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What to do before the release:</a:t>
            </a:r>
          </a:p>
          <a:p>
            <a:r>
              <a:rPr lang="en-US" sz="3200" dirty="0" smtClean="0"/>
              <a:t>Run </a:t>
            </a:r>
            <a:r>
              <a:rPr lang="en-US" sz="3200" dirty="0"/>
              <a:t>performance tests at least once and save the results.</a:t>
            </a:r>
          </a:p>
          <a:p>
            <a:r>
              <a:rPr lang="en-US" sz="3200" dirty="0"/>
              <a:t>Run stability tests at least once.</a:t>
            </a:r>
          </a:p>
          <a:p>
            <a:r>
              <a:rPr lang="en-US" sz="3200" dirty="0"/>
              <a:t>Don't forget to run them on environment similar to production.</a:t>
            </a:r>
          </a:p>
          <a:p>
            <a:r>
              <a:rPr lang="en-US" sz="3200" dirty="0"/>
              <a:t>This isn't as much of time consuming as many think.</a:t>
            </a:r>
          </a:p>
          <a:p>
            <a:pPr>
              <a:spcBef>
                <a:spcPts val="12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8635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Version Builds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01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203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Options:</a:t>
            </a:r>
          </a:p>
          <a:p>
            <a:r>
              <a:rPr lang="en-US" sz="3200" dirty="0">
                <a:hlinkClick r:id="rId2"/>
              </a:rPr>
              <a:t>http://gatling.io/</a:t>
            </a:r>
            <a:endParaRPr lang="en-US" sz="3200" dirty="0"/>
          </a:p>
          <a:p>
            <a:r>
              <a:rPr lang="en-US" sz="3200" dirty="0">
                <a:hlinkClick r:id="rId3"/>
              </a:rPr>
              <a:t>http://jmeter.apache.org/</a:t>
            </a:r>
            <a:endParaRPr lang="en-US" sz="3200" dirty="0"/>
          </a:p>
          <a:p>
            <a:r>
              <a:rPr lang="en-US" sz="3200" dirty="0">
                <a:hlinkClick r:id="rId4"/>
              </a:rPr>
              <a:t>https://github.com/tsenart/vegeta</a:t>
            </a:r>
            <a:endParaRPr lang="en-US" sz="3200" dirty="0"/>
          </a:p>
          <a:p>
            <a:r>
              <a:rPr lang="en-US" sz="3200" dirty="0">
                <a:hlinkClick r:id="rId5"/>
              </a:rPr>
              <a:t>https://github.com/rakyll/boom</a:t>
            </a:r>
            <a:r>
              <a:rPr lang="en-US" sz="3200" dirty="0"/>
              <a:t> / </a:t>
            </a:r>
            <a:r>
              <a:rPr lang="en-US" sz="3200" dirty="0">
                <a:hlinkClick r:id="rId6"/>
              </a:rPr>
              <a:t>https://github.com/rakyll/hey</a:t>
            </a:r>
            <a:endParaRPr lang="en-US" sz="3200" dirty="0"/>
          </a:p>
          <a:p>
            <a:pPr>
              <a:spcBef>
                <a:spcPts val="1200"/>
              </a:spcBef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680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36444" y="277811"/>
            <a:ext cx="9144001" cy="48689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Performance - report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36620" y="692696"/>
            <a:ext cx="9134391" cy="4765058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 sz="2400" dirty="0" smtClean="0"/>
              <a:t>Run:</a:t>
            </a:r>
          </a:p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r>
              <a:rPr lang="en-US" sz="2400" dirty="0" smtClean="0"/>
              <a:t>Logs:</a:t>
            </a:r>
          </a:p>
          <a:p>
            <a:pPr marL="231775" lvl="1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1558757" y="1179589"/>
            <a:ext cx="8810864" cy="360039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>
                <a:solidFill>
                  <a:srgbClr val="C57633"/>
                </a:solidFill>
              </a:rPr>
              <a:t>hey </a:t>
            </a:r>
            <a:r>
              <a:rPr lang="en-US" sz="1800" dirty="0"/>
              <a:t>-c </a:t>
            </a:r>
            <a:r>
              <a:rPr lang="en-US" sz="1800" dirty="0">
                <a:solidFill>
                  <a:srgbClr val="6897BB"/>
                </a:solidFill>
              </a:rPr>
              <a:t>10 </a:t>
            </a:r>
            <a:r>
              <a:rPr lang="en-US" sz="1800" dirty="0"/>
              <a:t>-n </a:t>
            </a:r>
            <a:r>
              <a:rPr lang="en-US" sz="1800" dirty="0">
                <a:solidFill>
                  <a:srgbClr val="6897BB"/>
                </a:solidFill>
              </a:rPr>
              <a:t>1000 </a:t>
            </a:r>
            <a:r>
              <a:rPr lang="en-US" sz="1800" dirty="0"/>
              <a:t>http://</a:t>
            </a:r>
            <a:r>
              <a:rPr lang="en-US" sz="1800" dirty="0" smtClean="0"/>
              <a:t>localhost:8090/</a:t>
            </a:r>
            <a:r>
              <a:rPr lang="en-US" sz="1800" dirty="0" err="1" smtClean="0"/>
              <a:t>api</a:t>
            </a:r>
            <a:r>
              <a:rPr lang="en-US" sz="1800" dirty="0" smtClean="0"/>
              <a:t>/health</a:t>
            </a:r>
            <a:endParaRPr lang="pl-PL" sz="1800" dirty="0" smtClean="0">
              <a:solidFill>
                <a:srgbClr val="E8BF6A"/>
              </a:solidFill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58757" y="2060848"/>
            <a:ext cx="8812254" cy="46805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mr-IN" sz="1600" i="1" dirty="0" err="1">
                <a:solidFill>
                  <a:srgbClr val="C57633"/>
                </a:solidFill>
              </a:rPr>
              <a:t>Summary</a:t>
            </a:r>
            <a:r>
              <a:rPr lang="mr-IN" sz="1600" i="1" dirty="0">
                <a:solidFill>
                  <a:srgbClr val="C57633"/>
                </a:solidFill>
              </a:rPr>
              <a:t>:</a:t>
            </a:r>
            <a:br>
              <a:rPr lang="mr-IN" sz="1600" i="1" dirty="0">
                <a:solidFill>
                  <a:srgbClr val="C57633"/>
                </a:solidFill>
              </a:rPr>
            </a:br>
            <a:r>
              <a:rPr lang="mr-IN" sz="1600" i="1" dirty="0">
                <a:solidFill>
                  <a:srgbClr val="C57633"/>
                </a:solidFill>
              </a:rPr>
              <a:t>  </a:t>
            </a:r>
            <a:r>
              <a:rPr lang="mr-IN" sz="1600" i="1" dirty="0" err="1">
                <a:solidFill>
                  <a:srgbClr val="C57633"/>
                </a:solidFill>
              </a:rPr>
              <a:t>Total</a:t>
            </a:r>
            <a:r>
              <a:rPr lang="mr-IN" sz="1600" i="1" dirty="0">
                <a:solidFill>
                  <a:srgbClr val="C57633"/>
                </a:solidFill>
              </a:rPr>
              <a:t>:    </a:t>
            </a:r>
            <a:r>
              <a:rPr lang="mr-IN" sz="1600" dirty="0"/>
              <a:t>4.1074 </a:t>
            </a:r>
            <a:r>
              <a:rPr lang="mr-IN" sz="1600" dirty="0" err="1"/>
              <a:t>secs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 err="1">
                <a:solidFill>
                  <a:srgbClr val="C57633"/>
                </a:solidFill>
              </a:rPr>
              <a:t>Slowest</a:t>
            </a:r>
            <a:r>
              <a:rPr lang="mr-IN" sz="1600" i="1" dirty="0">
                <a:solidFill>
                  <a:srgbClr val="C57633"/>
                </a:solidFill>
              </a:rPr>
              <a:t>:    </a:t>
            </a:r>
            <a:r>
              <a:rPr lang="mr-IN" sz="1600" dirty="0"/>
              <a:t>0.2727 </a:t>
            </a:r>
            <a:r>
              <a:rPr lang="mr-IN" sz="1600" dirty="0" err="1"/>
              <a:t>secs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 err="1">
                <a:solidFill>
                  <a:srgbClr val="C57633"/>
                </a:solidFill>
              </a:rPr>
              <a:t>Fastest</a:t>
            </a:r>
            <a:r>
              <a:rPr lang="mr-IN" sz="1600" i="1" dirty="0">
                <a:solidFill>
                  <a:srgbClr val="C57633"/>
                </a:solidFill>
              </a:rPr>
              <a:t>:    </a:t>
            </a:r>
            <a:r>
              <a:rPr lang="mr-IN" sz="1600" dirty="0"/>
              <a:t>0.0353 </a:t>
            </a:r>
            <a:r>
              <a:rPr lang="mr-IN" sz="1600" dirty="0" err="1"/>
              <a:t>secs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 err="1">
                <a:solidFill>
                  <a:srgbClr val="C57633"/>
                </a:solidFill>
              </a:rPr>
              <a:t>Average</a:t>
            </a:r>
            <a:r>
              <a:rPr lang="mr-IN" sz="1600" i="1" dirty="0">
                <a:solidFill>
                  <a:srgbClr val="C57633"/>
                </a:solidFill>
              </a:rPr>
              <a:t>:    </a:t>
            </a:r>
            <a:r>
              <a:rPr lang="mr-IN" sz="1600" dirty="0"/>
              <a:t>0.0389 </a:t>
            </a:r>
            <a:r>
              <a:rPr lang="mr-IN" sz="1600" dirty="0" err="1"/>
              <a:t>secs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 err="1">
                <a:solidFill>
                  <a:srgbClr val="C57633"/>
                </a:solidFill>
              </a:rPr>
              <a:t>Requests</a:t>
            </a:r>
            <a:r>
              <a:rPr lang="mr-IN" sz="1600" i="1" dirty="0">
                <a:solidFill>
                  <a:srgbClr val="C57633"/>
                </a:solidFill>
              </a:rPr>
              <a:t>/</a:t>
            </a:r>
            <a:r>
              <a:rPr lang="mr-IN" sz="1600" i="1" dirty="0" err="1">
                <a:solidFill>
                  <a:srgbClr val="C57633"/>
                </a:solidFill>
              </a:rPr>
              <a:t>sec</a:t>
            </a:r>
            <a:r>
              <a:rPr lang="mr-IN" sz="1600" i="1" dirty="0">
                <a:solidFill>
                  <a:srgbClr val="C57633"/>
                </a:solidFill>
              </a:rPr>
              <a:t>:    </a:t>
            </a:r>
            <a:r>
              <a:rPr lang="mr-IN" sz="1600" dirty="0"/>
              <a:t>243.4658</a:t>
            </a:r>
            <a:br>
              <a:rPr lang="mr-IN" sz="1600" dirty="0"/>
            </a:br>
            <a:r>
              <a:rPr lang="mr-IN" sz="1600" dirty="0"/>
              <a:t/>
            </a:r>
            <a:br>
              <a:rPr lang="mr-IN" sz="1600" dirty="0"/>
            </a:br>
            <a:r>
              <a:rPr lang="mr-IN" sz="1600" i="1" dirty="0" err="1">
                <a:solidFill>
                  <a:srgbClr val="C57633"/>
                </a:solidFill>
              </a:rPr>
              <a:t>Status</a:t>
            </a:r>
            <a:r>
              <a:rPr lang="mr-IN" sz="1600" i="1" dirty="0">
                <a:solidFill>
                  <a:srgbClr val="C57633"/>
                </a:solidFill>
              </a:rPr>
              <a:t> </a:t>
            </a:r>
            <a:r>
              <a:rPr lang="mr-IN" sz="1600" dirty="0" err="1"/>
              <a:t>code</a:t>
            </a:r>
            <a:r>
              <a:rPr lang="mr-IN" sz="1600" dirty="0"/>
              <a:t> </a:t>
            </a:r>
            <a:r>
              <a:rPr lang="mr-IN" sz="1600" dirty="0" err="1"/>
              <a:t>distribution</a:t>
            </a:r>
            <a:r>
              <a:rPr lang="mr-IN" sz="1600" dirty="0"/>
              <a:t>: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>
                <a:solidFill>
                  <a:srgbClr val="C57633"/>
                </a:solidFill>
              </a:rPr>
              <a:t>[200]    </a:t>
            </a:r>
            <a:r>
              <a:rPr lang="mr-IN" sz="1600" dirty="0">
                <a:solidFill>
                  <a:srgbClr val="6897BB"/>
                </a:solidFill>
              </a:rPr>
              <a:t>1000 </a:t>
            </a:r>
            <a:r>
              <a:rPr lang="mr-IN" sz="1600" dirty="0" err="1"/>
              <a:t>responses</a:t>
            </a:r>
            <a:r>
              <a:rPr lang="mr-IN" sz="1600" dirty="0"/>
              <a:t/>
            </a:r>
            <a:br>
              <a:rPr lang="mr-IN" sz="1600" dirty="0"/>
            </a:br>
            <a:r>
              <a:rPr lang="mr-IN" sz="1600" dirty="0"/>
              <a:t/>
            </a:r>
            <a:br>
              <a:rPr lang="mr-IN" sz="1600" dirty="0"/>
            </a:br>
            <a:r>
              <a:rPr lang="mr-IN" sz="1600" i="1" dirty="0" err="1">
                <a:solidFill>
                  <a:srgbClr val="C57633"/>
                </a:solidFill>
              </a:rPr>
              <a:t>Response</a:t>
            </a:r>
            <a:r>
              <a:rPr lang="mr-IN" sz="1600" i="1" dirty="0">
                <a:solidFill>
                  <a:srgbClr val="C57633"/>
                </a:solidFill>
              </a:rPr>
              <a:t> </a:t>
            </a:r>
            <a:r>
              <a:rPr lang="mr-IN" sz="1600" b="1" dirty="0" err="1">
                <a:solidFill>
                  <a:srgbClr val="CC7832"/>
                </a:solidFill>
              </a:rPr>
              <a:t>time</a:t>
            </a:r>
            <a:r>
              <a:rPr lang="mr-IN" sz="1600" b="1" dirty="0">
                <a:solidFill>
                  <a:srgbClr val="CC7832"/>
                </a:solidFill>
              </a:rPr>
              <a:t> </a:t>
            </a:r>
            <a:r>
              <a:rPr lang="mr-IN" sz="1600" dirty="0" err="1"/>
              <a:t>histogram</a:t>
            </a:r>
            <a:r>
              <a:rPr lang="mr-IN" sz="1600" dirty="0"/>
              <a:t>: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>
                <a:solidFill>
                  <a:srgbClr val="C57633"/>
                </a:solidFill>
              </a:rPr>
              <a:t>0.035 </a:t>
            </a:r>
            <a:r>
              <a:rPr lang="mr-IN" sz="1600" dirty="0"/>
              <a:t>[1]    |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>
                <a:solidFill>
                  <a:srgbClr val="C57633"/>
                </a:solidFill>
              </a:rPr>
              <a:t>0.059 </a:t>
            </a:r>
            <a:r>
              <a:rPr lang="mr-IN" sz="1600" dirty="0"/>
              <a:t>[969]    |∎∎∎∎∎∎∎∎∎∎∎∎∎∎∎∎∎∎∎∎∎∎∎∎∎∎∎∎∎∎∎∎∎∎∎∎∎∎∎∎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>
                <a:solidFill>
                  <a:srgbClr val="C57633"/>
                </a:solidFill>
              </a:rPr>
              <a:t>0.083 </a:t>
            </a:r>
            <a:r>
              <a:rPr lang="mr-IN" sz="1600" dirty="0"/>
              <a:t>[24]    |∎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>
                <a:solidFill>
                  <a:srgbClr val="C57633"/>
                </a:solidFill>
              </a:rPr>
              <a:t>0.107 </a:t>
            </a:r>
            <a:r>
              <a:rPr lang="mr-IN" sz="1600" dirty="0"/>
              <a:t>[5]    |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>
                <a:solidFill>
                  <a:srgbClr val="C57633"/>
                </a:solidFill>
              </a:rPr>
              <a:t>0.130 </a:t>
            </a:r>
            <a:r>
              <a:rPr lang="mr-IN" sz="1600" dirty="0"/>
              <a:t>[0]    |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>
                <a:solidFill>
                  <a:srgbClr val="C57633"/>
                </a:solidFill>
              </a:rPr>
              <a:t>0.154 </a:t>
            </a:r>
            <a:r>
              <a:rPr lang="mr-IN" sz="1600" dirty="0"/>
              <a:t>[0]    |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>
                <a:solidFill>
                  <a:srgbClr val="C57633"/>
                </a:solidFill>
              </a:rPr>
              <a:t>0.178 </a:t>
            </a:r>
            <a:r>
              <a:rPr lang="mr-IN" sz="1600" dirty="0"/>
              <a:t>[0]    |</a:t>
            </a:r>
            <a:br>
              <a:rPr lang="mr-IN" sz="1600" dirty="0"/>
            </a:br>
            <a:r>
              <a:rPr lang="mr-IN" sz="1600" dirty="0"/>
              <a:t>  </a:t>
            </a:r>
            <a:r>
              <a:rPr lang="mr-IN" sz="1600" i="1" dirty="0">
                <a:solidFill>
                  <a:srgbClr val="C57633"/>
                </a:solidFill>
              </a:rPr>
              <a:t>0.202 </a:t>
            </a:r>
            <a:r>
              <a:rPr lang="mr-IN" sz="1600" dirty="0"/>
              <a:t>[0]    </a:t>
            </a:r>
            <a:r>
              <a:rPr lang="mr-IN" sz="1600" dirty="0" smtClean="0"/>
              <a:t>|</a:t>
            </a:r>
            <a:endParaRPr lang="pl-PL" sz="16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42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and Alarming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91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317500"/>
            <a:ext cx="93472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8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Monitoring and Alarming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20345"/>
          </a:xfrm>
        </p:spPr>
        <p:txBody>
          <a:bodyPr>
            <a:noAutofit/>
          </a:bodyPr>
          <a:lstStyle/>
          <a:p>
            <a:r>
              <a:rPr lang="en-US" sz="3600" dirty="0"/>
              <a:t>Monitoring should never require a human to interpret any part of the alerting domain</a:t>
            </a:r>
          </a:p>
          <a:p>
            <a:r>
              <a:rPr lang="en-US" sz="3600" dirty="0"/>
              <a:t>Three valid kinds of monitoring output</a:t>
            </a:r>
          </a:p>
          <a:p>
            <a:pPr lvl="1"/>
            <a:r>
              <a:rPr lang="en-US" sz="3200" dirty="0" smtClean="0"/>
              <a:t>Alerts</a:t>
            </a:r>
            <a:r>
              <a:rPr lang="en-US" sz="3200" dirty="0"/>
              <a:t>: human needs to take action </a:t>
            </a:r>
            <a:r>
              <a:rPr lang="en-US" sz="3200" dirty="0" smtClean="0"/>
              <a:t>immediately</a:t>
            </a:r>
          </a:p>
          <a:p>
            <a:pPr lvl="1"/>
            <a:r>
              <a:rPr lang="en-US" sz="3200" dirty="0" smtClean="0"/>
              <a:t>Tickets</a:t>
            </a:r>
            <a:r>
              <a:rPr lang="en-US" sz="3200" dirty="0"/>
              <a:t>: human needs to take action </a:t>
            </a:r>
            <a:r>
              <a:rPr lang="en-US" sz="3200" dirty="0" smtClean="0"/>
              <a:t>eventually</a:t>
            </a:r>
          </a:p>
          <a:p>
            <a:pPr lvl="1"/>
            <a:r>
              <a:rPr lang="en-US" sz="3200" dirty="0" smtClean="0"/>
              <a:t>Logging</a:t>
            </a:r>
            <a:r>
              <a:rPr lang="en-US" sz="3200" dirty="0"/>
              <a:t>: no action needed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389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Monitoring and Alarming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764361"/>
          </a:xfrm>
        </p:spPr>
        <p:txBody>
          <a:bodyPr>
            <a:noAutofit/>
          </a:bodyPr>
          <a:lstStyle/>
          <a:p>
            <a:r>
              <a:rPr lang="en-US" sz="3200" dirty="0"/>
              <a:t>Eliminating </a:t>
            </a:r>
            <a:r>
              <a:rPr lang="en-US" sz="3200" dirty="0" smtClean="0"/>
              <a:t>toil - </a:t>
            </a:r>
            <a:r>
              <a:rPr lang="en-US" sz="3200" dirty="0"/>
              <a:t>Carla </a:t>
            </a:r>
            <a:r>
              <a:rPr lang="en-US" sz="3200" dirty="0" err="1"/>
              <a:t>Geisser</a:t>
            </a:r>
            <a:r>
              <a:rPr lang="en-US" sz="3200" dirty="0"/>
              <a:t>: </a:t>
            </a:r>
            <a:endParaRPr lang="en-US" sz="3200" dirty="0" smtClean="0"/>
          </a:p>
          <a:p>
            <a:pPr lvl="1"/>
            <a:r>
              <a:rPr lang="en-US" sz="2800" dirty="0" smtClean="0"/>
              <a:t>“</a:t>
            </a:r>
            <a:r>
              <a:rPr lang="en-US" sz="2800" dirty="0"/>
              <a:t>If a human operator needs to touch your system during normal operations, you have a bug. The definition of normal changes as your systems grow</a:t>
            </a:r>
            <a:r>
              <a:rPr lang="en-US" sz="2800" dirty="0" smtClean="0"/>
              <a:t>.”</a:t>
            </a:r>
          </a:p>
          <a:p>
            <a:r>
              <a:rPr lang="en-US" sz="3200" dirty="0" smtClean="0"/>
              <a:t>If you have to </a:t>
            </a:r>
            <a:r>
              <a:rPr lang="en-US" sz="3200" dirty="0" err="1" smtClean="0"/>
              <a:t>ssh</a:t>
            </a:r>
            <a:r>
              <a:rPr lang="en-US" sz="3200" dirty="0" smtClean="0"/>
              <a:t> to your server to do some work - something is wrong</a:t>
            </a:r>
          </a:p>
          <a:p>
            <a:r>
              <a:rPr lang="en-US" sz="3200" dirty="0" smtClean="0"/>
              <a:t>Automate backups</a:t>
            </a:r>
          </a:p>
          <a:p>
            <a:r>
              <a:rPr lang="en-US" sz="3200" dirty="0" smtClean="0"/>
              <a:t>Automate logs rotating - send old ones to S3/equivalent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0611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198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/>
              <a:t>Monitoring and Alarming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764361"/>
          </a:xfrm>
        </p:spPr>
        <p:txBody>
          <a:bodyPr>
            <a:noAutofit/>
          </a:bodyPr>
          <a:lstStyle/>
          <a:p>
            <a:r>
              <a:rPr lang="en-US" sz="3200" dirty="0" smtClean="0"/>
              <a:t>Measure </a:t>
            </a:r>
            <a:r>
              <a:rPr lang="en-US" sz="3200" dirty="0"/>
              <a:t>everything</a:t>
            </a:r>
          </a:p>
          <a:p>
            <a:r>
              <a:rPr lang="en-US" sz="3200" dirty="0"/>
              <a:t>Set alerts based on the metrics</a:t>
            </a:r>
          </a:p>
          <a:p>
            <a:r>
              <a:rPr lang="en-US" sz="3200" dirty="0"/>
              <a:t>Analytics can use your metrics!</a:t>
            </a:r>
          </a:p>
        </p:txBody>
      </p:sp>
    </p:spTree>
    <p:extLst>
      <p:ext uri="{BB962C8B-B14F-4D97-AF65-F5344CB8AC3E}">
        <p14:creationId xmlns:p14="http://schemas.microsoft.com/office/powerpoint/2010/main" val="108516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7046" y="404664"/>
            <a:ext cx="9144001" cy="59972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/>
              <a:t>Monitoring and Alarming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7046" y="1124744"/>
            <a:ext cx="9134391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 smtClean="0"/>
              <a:t>Key things to measure</a:t>
            </a:r>
          </a:p>
          <a:p>
            <a:r>
              <a:rPr lang="en-US" sz="3200" dirty="0"/>
              <a:t>Java GC metrics</a:t>
            </a:r>
          </a:p>
          <a:p>
            <a:r>
              <a:rPr lang="en-US" sz="3200" dirty="0"/>
              <a:t>Http code rates</a:t>
            </a:r>
          </a:p>
          <a:p>
            <a:r>
              <a:rPr lang="en-US" sz="3200" dirty="0"/>
              <a:t>Http response time percentiles - 50, 95, 99</a:t>
            </a:r>
          </a:p>
          <a:p>
            <a:r>
              <a:rPr lang="en-US" sz="3200" dirty="0"/>
              <a:t>Error logs</a:t>
            </a:r>
          </a:p>
          <a:p>
            <a:r>
              <a:rPr lang="en-US" sz="3200" dirty="0"/>
              <a:t>Uptime</a:t>
            </a:r>
          </a:p>
          <a:p>
            <a:r>
              <a:rPr lang="en-US" sz="3200" dirty="0"/>
              <a:t>Business metrics</a:t>
            </a:r>
          </a:p>
          <a:p>
            <a:r>
              <a:rPr lang="en-US" sz="3200" dirty="0"/>
              <a:t>IPC(instructions per cycle) over CPU - </a:t>
            </a:r>
            <a:r>
              <a:rPr lang="en-US" sz="3200" dirty="0">
                <a:hlinkClick r:id="rId2"/>
              </a:rPr>
              <a:t>CPU utilization is wrong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83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22" end="3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38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54" end="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98" end="10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09" end="1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16" end="1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charRg st="133" end="1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7046" y="404664"/>
            <a:ext cx="9144001" cy="108012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/>
              <a:t>Monitoring and Alarming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7046" y="1700808"/>
            <a:ext cx="9134391" cy="50405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Options: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329" y="1821682"/>
            <a:ext cx="1942108" cy="1270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3140943"/>
            <a:ext cx="3789080" cy="10801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380" y="5640163"/>
            <a:ext cx="4172650" cy="834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1731022"/>
            <a:ext cx="3582425" cy="1091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842" y="4752992"/>
            <a:ext cx="2054697" cy="139201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6780" y="3810743"/>
            <a:ext cx="1661591" cy="16615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340" y="3810743"/>
            <a:ext cx="2759331" cy="100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4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36444" y="277811"/>
            <a:ext cx="9144001" cy="702917"/>
          </a:xfrm>
        </p:spPr>
        <p:txBody>
          <a:bodyPr>
            <a:normAutofit/>
          </a:bodyPr>
          <a:lstStyle/>
          <a:p>
            <a:r>
              <a:rPr lang="en-US" dirty="0" smtClean="0"/>
              <a:t>Monitoring </a:t>
            </a:r>
            <a:r>
              <a:rPr lang="mr-IN" dirty="0" smtClean="0"/>
              <a:t>–</a:t>
            </a:r>
            <a:r>
              <a:rPr lang="en-US" dirty="0" smtClean="0"/>
              <a:t> sample integration</a:t>
            </a:r>
            <a:endParaRPr lang="en-US" b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36620" y="1340768"/>
            <a:ext cx="9134391" cy="4116986"/>
          </a:xfrm>
        </p:spPr>
        <p:txBody>
          <a:bodyPr>
            <a:normAutofit/>
          </a:bodyPr>
          <a:lstStyle/>
          <a:p>
            <a:pPr marL="231775" lvl="1" indent="0">
              <a:buNone/>
            </a:pPr>
            <a:r>
              <a:rPr lang="en-US" sz="2400" dirty="0" smtClean="0"/>
              <a:t>Register </a:t>
            </a:r>
            <a:r>
              <a:rPr lang="en-US" sz="2400" dirty="0" err="1" smtClean="0"/>
              <a:t>Librato</a:t>
            </a:r>
            <a:r>
              <a:rPr lang="en-US" sz="2400" dirty="0" smtClean="0"/>
              <a:t> client:</a:t>
            </a:r>
          </a:p>
          <a:p>
            <a:pPr marL="231775" lvl="1" indent="0">
              <a:buNone/>
            </a:pPr>
            <a:endParaRPr lang="en-US" sz="2400" dirty="0"/>
          </a:p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endParaRPr lang="en-US" sz="2400" dirty="0" smtClean="0"/>
          </a:p>
          <a:p>
            <a:pPr marL="231775" lvl="1" indent="0">
              <a:buNone/>
            </a:pPr>
            <a:r>
              <a:rPr lang="en-US" sz="2400" dirty="0" smtClean="0"/>
              <a:t>Send some metrics:</a:t>
            </a:r>
          </a:p>
          <a:p>
            <a:pPr marL="231775" lvl="1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1548664" y="1779828"/>
            <a:ext cx="8810864" cy="1325773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800" i="1" dirty="0" err="1">
                <a:solidFill>
                  <a:srgbClr val="C57633"/>
                </a:solidFill>
              </a:rPr>
              <a:t>MetricRegistry</a:t>
            </a:r>
            <a:r>
              <a:rPr lang="en-US" sz="1800" i="1" dirty="0">
                <a:solidFill>
                  <a:srgbClr val="C57633"/>
                </a:solidFill>
              </a:rPr>
              <a:t> </a:t>
            </a:r>
            <a:r>
              <a:rPr lang="en-US" sz="1800" dirty="0"/>
              <a:t>registry = </a:t>
            </a:r>
            <a:r>
              <a:rPr lang="en-US" sz="1800" dirty="0" err="1"/>
              <a:t>environment.metrics</a:t>
            </a:r>
            <a:r>
              <a:rPr lang="en-US" sz="1800" dirty="0"/>
              <a:t>();</a:t>
            </a:r>
            <a:br>
              <a:rPr lang="en-US" sz="1800" dirty="0"/>
            </a:br>
            <a:r>
              <a:rPr lang="en-US" sz="1800" i="1" dirty="0" err="1">
                <a:solidFill>
                  <a:srgbClr val="C57633"/>
                </a:solidFill>
              </a:rPr>
              <a:t>Librato.reporter</a:t>
            </a:r>
            <a:r>
              <a:rPr lang="en-US" sz="1800" dirty="0"/>
              <a:t>(registry, </a:t>
            </a:r>
            <a:r>
              <a:rPr lang="en-US" sz="1800" dirty="0">
                <a:solidFill>
                  <a:srgbClr val="6A8759"/>
                </a:solidFill>
              </a:rPr>
              <a:t>"&lt;</a:t>
            </a:r>
            <a:r>
              <a:rPr lang="en-US" sz="1800" dirty="0" err="1">
                <a:solidFill>
                  <a:srgbClr val="6A8759"/>
                </a:solidFill>
              </a:rPr>
              <a:t>Librato</a:t>
            </a:r>
            <a:r>
              <a:rPr lang="en-US" sz="1800" dirty="0">
                <a:solidFill>
                  <a:srgbClr val="6A8759"/>
                </a:solidFill>
              </a:rPr>
              <a:t> Email&gt;"</a:t>
            </a:r>
            <a:r>
              <a:rPr lang="en-US" sz="1800" dirty="0"/>
              <a:t>, </a:t>
            </a:r>
            <a:r>
              <a:rPr lang="en-US" sz="1800" dirty="0">
                <a:solidFill>
                  <a:srgbClr val="6A8759"/>
                </a:solidFill>
              </a:rPr>
              <a:t>"&lt;</a:t>
            </a:r>
            <a:r>
              <a:rPr lang="en-US" sz="1800" dirty="0" err="1">
                <a:solidFill>
                  <a:srgbClr val="6A8759"/>
                </a:solidFill>
              </a:rPr>
              <a:t>Librato</a:t>
            </a:r>
            <a:r>
              <a:rPr lang="en-US" sz="1800" dirty="0">
                <a:solidFill>
                  <a:srgbClr val="6A8759"/>
                </a:solidFill>
              </a:rPr>
              <a:t> API Token&gt;"</a:t>
            </a:r>
            <a:r>
              <a:rPr lang="en-US" sz="1800" dirty="0"/>
              <a:t>)</a:t>
            </a:r>
            <a:br>
              <a:rPr lang="en-US" sz="1800" dirty="0"/>
            </a:br>
            <a:r>
              <a:rPr lang="en-US" sz="1800" dirty="0"/>
              <a:t>    .</a:t>
            </a:r>
            <a:r>
              <a:rPr lang="en-US" sz="1800" dirty="0" err="1"/>
              <a:t>setSource</a:t>
            </a:r>
            <a:r>
              <a:rPr lang="en-US" sz="1800" i="1" dirty="0">
                <a:solidFill>
                  <a:srgbClr val="C57633"/>
                </a:solidFill>
              </a:rPr>
              <a:t>("&lt;Source Identifier (usually hostname)&gt;")</a:t>
            </a:r>
            <a:br>
              <a:rPr lang="en-US" sz="1800" i="1" dirty="0">
                <a:solidFill>
                  <a:srgbClr val="C57633"/>
                </a:solidFill>
              </a:rPr>
            </a:br>
            <a:r>
              <a:rPr lang="en-US" sz="1800" i="1" dirty="0">
                <a:solidFill>
                  <a:srgbClr val="C57633"/>
                </a:solidFill>
              </a:rPr>
              <a:t>    .start</a:t>
            </a:r>
            <a:r>
              <a:rPr lang="en-US" sz="1800" dirty="0"/>
              <a:t>(10, </a:t>
            </a:r>
            <a:r>
              <a:rPr lang="en-US" sz="1800" i="1" dirty="0" err="1">
                <a:solidFill>
                  <a:srgbClr val="C57633"/>
                </a:solidFill>
              </a:rPr>
              <a:t>TimeUnit.SECONDS</a:t>
            </a:r>
            <a:r>
              <a:rPr lang="en-US" sz="1800" dirty="0"/>
              <a:t>);</a:t>
            </a:r>
            <a:endParaRPr lang="pl-PL" sz="1800" dirty="0" smtClean="0">
              <a:solidFill>
                <a:srgbClr val="E8BF6A"/>
              </a:solidFill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1547274" y="3861048"/>
            <a:ext cx="8812254" cy="172819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i="1" dirty="0" err="1">
                <a:solidFill>
                  <a:srgbClr val="C57633"/>
                </a:solidFill>
              </a:rPr>
              <a:t>Librato.metric</a:t>
            </a:r>
            <a:r>
              <a:rPr lang="en-US" sz="1600" dirty="0"/>
              <a:t>(registry, </a:t>
            </a:r>
            <a:r>
              <a:rPr lang="en-US" sz="1600" dirty="0">
                <a:solidFill>
                  <a:srgbClr val="6A8759"/>
                </a:solidFill>
              </a:rPr>
              <a:t>"logins"</a:t>
            </a:r>
            <a:r>
              <a:rPr lang="en-US" sz="1600" dirty="0"/>
              <a:t>).tag</a:t>
            </a:r>
            <a:r>
              <a:rPr lang="en-US" sz="1600" i="1" dirty="0">
                <a:solidFill>
                  <a:srgbClr val="C57633"/>
                </a:solidFill>
              </a:rPr>
              <a:t>("</a:t>
            </a:r>
            <a:r>
              <a:rPr lang="en-US" sz="1600" i="1" dirty="0" err="1">
                <a:solidFill>
                  <a:srgbClr val="C57633"/>
                </a:solidFill>
              </a:rPr>
              <a:t>uid</a:t>
            </a:r>
            <a:r>
              <a:rPr lang="en-US" sz="1600" i="1" dirty="0">
                <a:solidFill>
                  <a:srgbClr val="C57633"/>
                </a:solidFill>
              </a:rPr>
              <a:t>", </a:t>
            </a:r>
            <a:r>
              <a:rPr lang="en-US" sz="1600" i="1" dirty="0" err="1">
                <a:solidFill>
                  <a:srgbClr val="C57633"/>
                </a:solidFill>
              </a:rPr>
              <a:t>uid</a:t>
            </a:r>
            <a:r>
              <a:rPr lang="en-US" sz="1600" i="1" dirty="0">
                <a:solidFill>
                  <a:srgbClr val="C57633"/>
                </a:solidFill>
              </a:rPr>
              <a:t>)</a:t>
            </a:r>
            <a:r>
              <a:rPr lang="en-US" sz="1600" dirty="0"/>
              <a:t>.meter()</a:t>
            </a:r>
            <a:r>
              <a:rPr lang="en-US" sz="1600" dirty="0">
                <a:solidFill>
                  <a:srgbClr val="FFC66D"/>
                </a:solidFill>
              </a:rPr>
              <a:t>.mark</a:t>
            </a:r>
            <a:r>
              <a:rPr lang="en-US" sz="1600" dirty="0"/>
              <a:t>()</a:t>
            </a:r>
            <a:br>
              <a:rPr lang="en-US" sz="1600" dirty="0"/>
            </a:br>
            <a:r>
              <a:rPr lang="en-US" sz="1600" i="1" dirty="0" err="1">
                <a:solidFill>
                  <a:srgbClr val="C57633"/>
                </a:solidFill>
              </a:rPr>
              <a:t>Librato.metric</a:t>
            </a:r>
            <a:r>
              <a:rPr lang="en-US" sz="1600" i="1" dirty="0">
                <a:solidFill>
                  <a:srgbClr val="C57633"/>
                </a:solidFill>
              </a:rPr>
              <a:t> </a:t>
            </a:r>
            <a:r>
              <a:rPr lang="en-US" sz="1600" dirty="0" smtClean="0"/>
              <a:t>(</a:t>
            </a:r>
            <a:r>
              <a:rPr lang="en-US" sz="1600" dirty="0"/>
              <a:t>registry, 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kafka</a:t>
            </a:r>
            <a:r>
              <a:rPr lang="en-US" sz="1600" dirty="0">
                <a:solidFill>
                  <a:srgbClr val="6A8759"/>
                </a:solidFill>
              </a:rPr>
              <a:t>-read-latencies"</a:t>
            </a:r>
            <a:r>
              <a:rPr lang="en-US" sz="1600" dirty="0"/>
              <a:t>).tag</a:t>
            </a:r>
            <a:r>
              <a:rPr lang="en-US" sz="1600" i="1" dirty="0">
                <a:solidFill>
                  <a:srgbClr val="C57633"/>
                </a:solidFill>
              </a:rPr>
              <a:t>("broker", broker)</a:t>
            </a:r>
            <a:r>
              <a:rPr lang="en-US" sz="1600" dirty="0"/>
              <a:t>.histogram()</a:t>
            </a:r>
            <a:r>
              <a:rPr lang="en-US" sz="1600" i="1" dirty="0">
                <a:solidFill>
                  <a:srgbClr val="C57633"/>
                </a:solidFill>
              </a:rPr>
              <a:t>.update</a:t>
            </a:r>
            <a:r>
              <a:rPr lang="en-US" sz="1600" dirty="0"/>
              <a:t>(latency)</a:t>
            </a:r>
            <a:br>
              <a:rPr lang="en-US" sz="1600" dirty="0"/>
            </a:br>
            <a:r>
              <a:rPr lang="en-US" sz="1600" i="1" dirty="0" err="1">
                <a:solidFill>
                  <a:srgbClr val="C57633"/>
                </a:solidFill>
              </a:rPr>
              <a:t>Librato.metric</a:t>
            </a:r>
            <a:r>
              <a:rPr lang="en-US" sz="1600" dirty="0"/>
              <a:t>(registry, </a:t>
            </a:r>
            <a:r>
              <a:rPr lang="en-US" sz="1600" dirty="0">
                <a:solidFill>
                  <a:srgbClr val="6A8759"/>
                </a:solidFill>
              </a:rPr>
              <a:t>"temperature"</a:t>
            </a:r>
            <a:r>
              <a:rPr lang="en-US" sz="1600" dirty="0"/>
              <a:t>).source</a:t>
            </a:r>
            <a:r>
              <a:rPr lang="en-US" sz="1600" i="1" dirty="0">
                <a:solidFill>
                  <a:srgbClr val="C57633"/>
                </a:solidFill>
              </a:rPr>
              <a:t>("</a:t>
            </a:r>
            <a:r>
              <a:rPr lang="en-US" sz="1600" i="1" dirty="0" err="1">
                <a:solidFill>
                  <a:srgbClr val="C57633"/>
                </a:solidFill>
              </a:rPr>
              <a:t>celcius</a:t>
            </a:r>
            <a:r>
              <a:rPr lang="en-US" sz="1600" i="1" dirty="0">
                <a:solidFill>
                  <a:srgbClr val="C57633"/>
                </a:solidFill>
              </a:rPr>
              <a:t>")</a:t>
            </a:r>
            <a:r>
              <a:rPr lang="en-US" sz="1600" dirty="0"/>
              <a:t>.tag(</a:t>
            </a:r>
            <a:r>
              <a:rPr lang="en-US" sz="1600" dirty="0">
                <a:solidFill>
                  <a:srgbClr val="6A8759"/>
                </a:solidFill>
              </a:rPr>
              <a:t>"type"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celcius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/>
              <a:t>).gauge</a:t>
            </a:r>
            <a:r>
              <a:rPr lang="en-US" sz="1600" b="1" dirty="0">
                <a:solidFill>
                  <a:srgbClr val="CC7832"/>
                </a:solidFill>
              </a:rPr>
              <a:t>((</a:t>
            </a:r>
            <a:r>
              <a:rPr lang="en-US" sz="1600" dirty="0"/>
              <a:t>) -&gt; </a:t>
            </a:r>
            <a:r>
              <a:rPr lang="en-US" sz="1600" dirty="0">
                <a:solidFill>
                  <a:srgbClr val="6897BB"/>
                </a:solidFill>
              </a:rPr>
              <a:t>42</a:t>
            </a:r>
            <a:r>
              <a:rPr lang="en-US" sz="1600" b="1" dirty="0">
                <a:solidFill>
                  <a:srgbClr val="CC7832"/>
                </a:solidFill>
              </a:rPr>
              <a:t>))</a:t>
            </a:r>
            <a:br>
              <a:rPr lang="en-US" sz="1600" b="1" dirty="0">
                <a:solidFill>
                  <a:srgbClr val="CC7832"/>
                </a:solidFill>
              </a:rPr>
            </a:br>
            <a:r>
              <a:rPr lang="en-US" sz="1600" i="1" dirty="0" err="1">
                <a:solidFill>
                  <a:srgbClr val="C57633"/>
                </a:solidFill>
              </a:rPr>
              <a:t>Librato.metric</a:t>
            </a:r>
            <a:r>
              <a:rPr lang="en-US" sz="1600" dirty="0"/>
              <a:t>(registry, </a:t>
            </a:r>
            <a:r>
              <a:rPr lang="en-US" sz="1600" dirty="0">
                <a:solidFill>
                  <a:srgbClr val="6A8759"/>
                </a:solidFill>
              </a:rPr>
              <a:t>"jobs-processed"</a:t>
            </a:r>
            <a:r>
              <a:rPr lang="en-US" sz="1600" dirty="0"/>
              <a:t>).source</a:t>
            </a:r>
            <a:r>
              <a:rPr lang="en-US" sz="1600" i="1" dirty="0">
                <a:solidFill>
                  <a:srgbClr val="C57633"/>
                </a:solidFill>
              </a:rPr>
              <a:t>("</a:t>
            </a:r>
            <a:r>
              <a:rPr lang="en-US" sz="1600" i="1" dirty="0" err="1">
                <a:solidFill>
                  <a:srgbClr val="C57633"/>
                </a:solidFill>
              </a:rPr>
              <a:t>ebs</a:t>
            </a:r>
            <a:r>
              <a:rPr lang="en-US" sz="1600" i="1" dirty="0">
                <a:solidFill>
                  <a:srgbClr val="C57633"/>
                </a:solidFill>
              </a:rPr>
              <a:t>")</a:t>
            </a:r>
            <a:r>
              <a:rPr lang="en-US" sz="1600" dirty="0"/>
              <a:t>.meter()</a:t>
            </a:r>
            <a:r>
              <a:rPr lang="en-US" sz="1600" dirty="0">
                <a:solidFill>
                  <a:srgbClr val="FFC66D"/>
                </a:solidFill>
              </a:rPr>
              <a:t>.mark</a:t>
            </a:r>
            <a:r>
              <a:rPr lang="en-US" sz="1600" dirty="0"/>
              <a:t>()</a:t>
            </a:r>
            <a:br>
              <a:rPr lang="en-US" sz="1600" dirty="0"/>
            </a:br>
            <a:r>
              <a:rPr lang="en-US" sz="1600" i="1" dirty="0" err="1">
                <a:solidFill>
                  <a:srgbClr val="C57633"/>
                </a:solidFill>
              </a:rPr>
              <a:t>Librato.metric</a:t>
            </a:r>
            <a:r>
              <a:rPr lang="en-US" sz="1600" i="1" dirty="0">
                <a:solidFill>
                  <a:srgbClr val="C57633"/>
                </a:solidFill>
              </a:rPr>
              <a:t> </a:t>
            </a:r>
            <a:r>
              <a:rPr lang="en-US" sz="1600" dirty="0" smtClean="0"/>
              <a:t>(</a:t>
            </a:r>
            <a:r>
              <a:rPr lang="en-US" sz="1600" dirty="0"/>
              <a:t>registry, </a:t>
            </a:r>
            <a:r>
              <a:rPr lang="en-US" sz="1600" dirty="0">
                <a:solidFill>
                  <a:srgbClr val="6A8759"/>
                </a:solidFill>
              </a:rPr>
              <a:t>"just-these-tags"</a:t>
            </a:r>
            <a:r>
              <a:rPr lang="en-US" sz="1600" dirty="0"/>
              <a:t>).tag('</a:t>
            </a:r>
            <a:r>
              <a:rPr lang="en-US" sz="1600" dirty="0">
                <a:solidFill>
                  <a:srgbClr val="6A8759"/>
                </a:solidFill>
              </a:rPr>
              <a:t>"foo"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6A8759"/>
                </a:solidFill>
              </a:rPr>
              <a:t>"bar"</a:t>
            </a:r>
            <a:r>
              <a:rPr lang="en-US" sz="1600" dirty="0"/>
              <a:t>).</a:t>
            </a:r>
            <a:r>
              <a:rPr lang="en-US" sz="1600" dirty="0" err="1"/>
              <a:t>doNotInheritTags</a:t>
            </a:r>
            <a:r>
              <a:rPr lang="en-US" sz="1600" i="1" dirty="0">
                <a:solidFill>
                  <a:srgbClr val="C57633"/>
                </a:solidFill>
              </a:rPr>
              <a:t>()</a:t>
            </a:r>
            <a:r>
              <a:rPr lang="en-US" sz="1600" dirty="0"/>
              <a:t>.</a:t>
            </a:r>
            <a:r>
              <a:rPr lang="en-US" sz="1600" dirty="0" err="1"/>
              <a:t>timer.update</a:t>
            </a:r>
            <a:r>
              <a:rPr lang="en-US" sz="1600" dirty="0"/>
              <a:t>(</a:t>
            </a:r>
            <a:r>
              <a:rPr lang="en-US" sz="1600" b="1" dirty="0">
                <a:solidFill>
                  <a:srgbClr val="CC7832"/>
                </a:solidFill>
              </a:rPr>
              <a:t>time</a:t>
            </a:r>
            <a:r>
              <a:rPr lang="en-US" sz="1600" dirty="0"/>
              <a:t>)</a:t>
            </a:r>
            <a:endParaRPr lang="pl-PL" sz="1600" dirty="0" smtClean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09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smtClean="0"/>
              <a:t>Version Builds - Problem</a:t>
            </a:r>
            <a:r>
              <a:rPr lang="en-US" b="1" dirty="0" smtClean="0"/>
              <a:t>		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 smtClean="0"/>
              <a:t>Which </a:t>
            </a:r>
            <a:r>
              <a:rPr lang="en-US" sz="3200" dirty="0"/>
              <a:t>version had the bug? Is that deployed already</a:t>
            </a:r>
            <a:r>
              <a:rPr lang="en-US" sz="3200" dirty="0" smtClean="0"/>
              <a:t>?</a:t>
            </a:r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r>
              <a:rPr lang="en-US" sz="3200" dirty="0" smtClean="0"/>
              <a:t>If you use </a:t>
            </a:r>
            <a:r>
              <a:rPr lang="en-US" sz="3200" dirty="0" err="1" smtClean="0"/>
              <a:t>git</a:t>
            </a:r>
            <a:r>
              <a:rPr lang="en-US" sz="3200" dirty="0" smtClean="0"/>
              <a:t> </a:t>
            </a:r>
            <a:r>
              <a:rPr lang="en-US" sz="3200" dirty="0"/>
              <a:t>repository you may want to know exactly what </a:t>
            </a:r>
            <a:r>
              <a:rPr lang="en-US" sz="3200" dirty="0" err="1"/>
              <a:t>changeset</a:t>
            </a:r>
            <a:r>
              <a:rPr lang="en-US" sz="3200" dirty="0"/>
              <a:t> is currently deployed</a:t>
            </a:r>
            <a:r>
              <a:rPr lang="en-US" sz="3200" dirty="0" smtClean="0"/>
              <a:t>.</a:t>
            </a:r>
            <a:endParaRPr lang="en-US" sz="3200" b="1" dirty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err="1" smtClean="0"/>
              <a:t>git</a:t>
            </a:r>
            <a:r>
              <a:rPr lang="en-US" sz="3200" dirty="0" smtClean="0"/>
              <a:t> tag is not enough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endParaRPr lang="en-US" sz="3200" b="1" dirty="0"/>
          </a:p>
          <a:p>
            <a:pPr marL="0" indent="0">
              <a:buNone/>
            </a:pP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192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Release Process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49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42284" y="2514600"/>
            <a:ext cx="4809729" cy="1274440"/>
          </a:xfrm>
        </p:spPr>
        <p:txBody>
          <a:bodyPr/>
          <a:lstStyle/>
          <a:p>
            <a:r>
              <a:rPr lang="en-US" smtClean="0"/>
              <a:t>Release Time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14" y="1104340"/>
            <a:ext cx="3221136" cy="429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37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Release 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 smtClean="0"/>
              <a:t>Before Release: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Create Release Notes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Create Release Plan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Create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17435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Release 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 smtClean="0"/>
              <a:t>Release notes: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Manual list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Take it from JIRA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Take it from </a:t>
            </a:r>
            <a:r>
              <a:rPr lang="en-US" sz="3600" dirty="0" err="1" smtClean="0"/>
              <a:t>git</a:t>
            </a:r>
            <a:r>
              <a:rPr lang="en-US" sz="3600" dirty="0" smtClean="0"/>
              <a:t>/</a:t>
            </a:r>
            <a:r>
              <a:rPr lang="en-US" sz="3600" dirty="0" err="1" smtClean="0"/>
              <a:t>svn</a:t>
            </a:r>
            <a:r>
              <a:rPr lang="en-US" sz="3600" dirty="0" smtClean="0"/>
              <a:t> - </a:t>
            </a:r>
            <a:r>
              <a:rPr lang="nb-NO" sz="3600" dirty="0" err="1"/>
              <a:t>git</a:t>
            </a:r>
            <a:r>
              <a:rPr lang="nb-NO" sz="3600" dirty="0"/>
              <a:t> log v1.0..</a:t>
            </a:r>
            <a:r>
              <a:rPr lang="nb-NO" sz="3600" dirty="0" smtClean="0"/>
              <a:t>v1.2</a:t>
            </a:r>
          </a:p>
          <a:p>
            <a:pPr marL="223838" lvl="1" indent="-223838"/>
            <a:r>
              <a:rPr lang="nb-NO" sz="3600" dirty="0" err="1" smtClean="0"/>
              <a:t>Use</a:t>
            </a:r>
            <a:r>
              <a:rPr lang="nb-NO" sz="3600" dirty="0" smtClean="0"/>
              <a:t> </a:t>
            </a:r>
            <a:r>
              <a:rPr lang="nb-NO" sz="3600" dirty="0" err="1" smtClean="0"/>
              <a:t>section</a:t>
            </a:r>
            <a:r>
              <a:rPr lang="nb-NO" sz="3600" dirty="0" err="1" smtClean="0"/>
              <a:t>s</a:t>
            </a:r>
            <a:r>
              <a:rPr lang="nb-NO" sz="3600" dirty="0"/>
              <a:t> </a:t>
            </a:r>
            <a:r>
              <a:rPr lang="nb-NO" sz="3600" dirty="0" smtClean="0"/>
              <a:t>- </a:t>
            </a:r>
            <a:r>
              <a:rPr lang="nb-NO" sz="3200" dirty="0"/>
              <a:t>New </a:t>
            </a:r>
            <a:r>
              <a:rPr lang="nb-NO" sz="3200" dirty="0" smtClean="0"/>
              <a:t>and </a:t>
            </a:r>
            <a:r>
              <a:rPr lang="nb-NO" sz="3200" dirty="0" err="1"/>
              <a:t>Fixed</a:t>
            </a:r>
            <a:endParaRPr lang="en-US" sz="3200" dirty="0"/>
          </a:p>
          <a:p>
            <a:pPr>
              <a:spcBef>
                <a:spcPts val="1200"/>
              </a:spcBef>
            </a:pPr>
            <a:endParaRPr lang="nb-NO" sz="3600" dirty="0" smtClean="0"/>
          </a:p>
        </p:txBody>
      </p:sp>
    </p:spTree>
    <p:extLst>
      <p:ext uri="{BB962C8B-B14F-4D97-AF65-F5344CB8AC3E}">
        <p14:creationId xmlns:p14="http://schemas.microsoft.com/office/powerpoint/2010/main" val="2728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Release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 smtClean="0"/>
              <a:t>Release plan: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When </a:t>
            </a:r>
            <a:r>
              <a:rPr lang="en-US" sz="3600" dirty="0"/>
              <a:t>release the application (time, day</a:t>
            </a:r>
            <a:r>
              <a:rPr lang="en-US" sz="3600" dirty="0" smtClean="0"/>
              <a:t>)</a:t>
            </a:r>
          </a:p>
          <a:p>
            <a:pPr>
              <a:spcBef>
                <a:spcPts val="1200"/>
              </a:spcBef>
            </a:pPr>
            <a:r>
              <a:rPr lang="en-US" sz="3600" dirty="0"/>
              <a:t>What if something goes wrong? Revert?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Release Trains ?</a:t>
            </a:r>
          </a:p>
          <a:p>
            <a:pPr>
              <a:spcBef>
                <a:spcPts val="1200"/>
              </a:spcBef>
            </a:pPr>
            <a:r>
              <a:rPr lang="en-US" sz="3600" dirty="0" smtClean="0"/>
              <a:t>Release Window ?</a:t>
            </a:r>
          </a:p>
          <a:p>
            <a:pPr>
              <a:spcBef>
                <a:spcPts val="1200"/>
              </a:spcBef>
            </a:pPr>
            <a:r>
              <a:rPr lang="en-US" sz="3600" dirty="0" err="1" smtClean="0"/>
              <a:t>Continuos</a:t>
            </a:r>
            <a:r>
              <a:rPr lang="en-US" sz="3600" dirty="0" smtClean="0"/>
              <a:t> release ?</a:t>
            </a:r>
            <a:endParaRPr lang="en-US" sz="3600" dirty="0"/>
          </a:p>
          <a:p>
            <a:pPr marL="0" indent="0">
              <a:spcBef>
                <a:spcPts val="1200"/>
              </a:spcBef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17742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Release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 smtClean="0"/>
              <a:t>Automate everything:</a:t>
            </a:r>
          </a:p>
          <a:p>
            <a:r>
              <a:rPr lang="en-US" sz="3600" dirty="0" err="1"/>
              <a:t>Ansible</a:t>
            </a:r>
            <a:r>
              <a:rPr lang="en-US" sz="3600" dirty="0"/>
              <a:t>/Puppet/Chef/Salt*</a:t>
            </a:r>
          </a:p>
          <a:p>
            <a:r>
              <a:rPr lang="en-US" sz="3600" dirty="0"/>
              <a:t>Docker/Kubernetes/Swarm</a:t>
            </a:r>
          </a:p>
          <a:p>
            <a:r>
              <a:rPr lang="en-US" sz="3600" dirty="0"/>
              <a:t>Sometimes bash is good enough : )</a:t>
            </a:r>
          </a:p>
          <a:p>
            <a:r>
              <a:rPr lang="en-US" sz="3600" dirty="0"/>
              <a:t>Use process daemons - Does my app be up &amp; running when node will be rebooted?</a:t>
            </a:r>
          </a:p>
          <a:p>
            <a:pPr>
              <a:spcBef>
                <a:spcPts val="1200"/>
              </a:spcBef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83168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Release </a:t>
            </a:r>
            <a:r>
              <a:rPr lang="en-US" dirty="0" smtClean="0"/>
              <a:t>Process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2413" y="1904999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 smtClean="0"/>
              <a:t>Extra features:</a:t>
            </a:r>
          </a:p>
          <a:p>
            <a:pPr>
              <a:spcBef>
                <a:spcPts val="1200"/>
              </a:spcBef>
            </a:pPr>
            <a:r>
              <a:rPr lang="en-US" sz="3600" dirty="0"/>
              <a:t>Graceful shutdown</a:t>
            </a:r>
          </a:p>
          <a:p>
            <a:pPr>
              <a:spcBef>
                <a:spcPts val="1200"/>
              </a:spcBef>
            </a:pPr>
            <a:r>
              <a:rPr lang="en-US" sz="3600" dirty="0"/>
              <a:t>Canary deployments</a:t>
            </a:r>
          </a:p>
          <a:p>
            <a:pPr>
              <a:spcBef>
                <a:spcPts val="1200"/>
              </a:spcBef>
            </a:pPr>
            <a:r>
              <a:rPr lang="en-US" sz="3600" dirty="0"/>
              <a:t>Rollout deployments - </a:t>
            </a:r>
            <a:r>
              <a:rPr lang="en-US" sz="3600" dirty="0" err="1"/>
              <a:t>kubernetes</a:t>
            </a:r>
            <a:endParaRPr lang="en-US" sz="3600" dirty="0"/>
          </a:p>
          <a:p>
            <a:pPr marL="0" indent="0">
              <a:spcBef>
                <a:spcPts val="1200"/>
              </a:spcBef>
              <a:buNone/>
            </a:pPr>
            <a:endParaRPr lang="en-US" sz="3600" dirty="0"/>
          </a:p>
          <a:p>
            <a:pPr>
              <a:spcBef>
                <a:spcPts val="1200"/>
              </a:spcBef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33180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75792"/>
          </a:xfrm>
        </p:spPr>
        <p:txBody>
          <a:bodyPr/>
          <a:lstStyle/>
          <a:p>
            <a:r>
              <a:rPr lang="en-US" b="1" dirty="0" smtClean="0"/>
              <a:t>Version Builds</a:t>
            </a:r>
            <a:r>
              <a:rPr lang="en-US" b="1" dirty="0" smtClean="0"/>
              <a:t>		</a:t>
            </a:r>
            <a:endParaRPr lang="en-US" b="1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1556792"/>
            <a:ext cx="9134391" cy="4896544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Add </a:t>
            </a:r>
            <a:r>
              <a:rPr lang="en-US" sz="3200" dirty="0"/>
              <a:t>information about the build at build time</a:t>
            </a:r>
            <a:r>
              <a:rPr lang="en-US" sz="3200" dirty="0" smtClean="0"/>
              <a:t>.</a:t>
            </a:r>
          </a:p>
          <a:p>
            <a:pPr marL="0" indent="0">
              <a:buNone/>
            </a:pPr>
            <a:endParaRPr lang="en-US" sz="3200" dirty="0"/>
          </a:p>
          <a:p>
            <a:r>
              <a:rPr lang="en-US" sz="3200" dirty="0" smtClean="0"/>
              <a:t>Version</a:t>
            </a:r>
          </a:p>
          <a:p>
            <a:r>
              <a:rPr lang="en-US" sz="3200" dirty="0" smtClean="0"/>
              <a:t>Last commit</a:t>
            </a:r>
          </a:p>
          <a:p>
            <a:r>
              <a:rPr lang="en-US" sz="3200" dirty="0" smtClean="0"/>
              <a:t>Build time</a:t>
            </a:r>
          </a:p>
          <a:p>
            <a:r>
              <a:rPr lang="en-US" sz="3200" dirty="0" err="1" smtClean="0"/>
              <a:t>Env</a:t>
            </a:r>
            <a:r>
              <a:rPr lang="en-US" sz="3200" dirty="0" smtClean="0"/>
              <a:t> </a:t>
            </a:r>
            <a:r>
              <a:rPr lang="en-US" sz="3200" dirty="0" err="1" smtClean="0"/>
              <a:t>vars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13504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elements/1.1/"/>
    <ds:schemaRef ds:uri="http://purl.org/dc/dcmitype/"/>
    <ds:schemaRef ds:uri="http://schemas.microsoft.com/office/2006/documentManagement/types"/>
    <ds:schemaRef ds:uri="4873beb7-5857-4685-be1f-d57550cc96cc"/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9882</TotalTime>
  <Words>1335</Words>
  <Application>Microsoft Macintosh PowerPoint</Application>
  <PresentationFormat>Custom</PresentationFormat>
  <Paragraphs>363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Corbel</vt:lpstr>
      <vt:lpstr>Mangal</vt:lpstr>
      <vt:lpstr>Arial</vt:lpstr>
      <vt:lpstr>Digital Blue Tunnel 16x9</vt:lpstr>
      <vt:lpstr>7 things which you should care about before release your code to production</vt:lpstr>
      <vt:lpstr>Whoami</vt:lpstr>
      <vt:lpstr>Agenda </vt:lpstr>
      <vt:lpstr>PowerPoint Presentation</vt:lpstr>
      <vt:lpstr>Versioning</vt:lpstr>
      <vt:lpstr>PowerPoint Presentation</vt:lpstr>
      <vt:lpstr>Version Builds</vt:lpstr>
      <vt:lpstr>Version Builds - Problem  </vt:lpstr>
      <vt:lpstr>Version Builds  </vt:lpstr>
      <vt:lpstr>Version Builds - how to</vt:lpstr>
      <vt:lpstr>Version Builds - usage</vt:lpstr>
      <vt:lpstr>Version Builds – git.properties</vt:lpstr>
      <vt:lpstr>Version Builds</vt:lpstr>
      <vt:lpstr>Version Builds - demo</vt:lpstr>
      <vt:lpstr>Version artifacts</vt:lpstr>
      <vt:lpstr>Version artifacts</vt:lpstr>
      <vt:lpstr>Version artifacts - Maven</vt:lpstr>
      <vt:lpstr>Version artifacts - Docker</vt:lpstr>
      <vt:lpstr>Version artifacts - Docker</vt:lpstr>
      <vt:lpstr>Version artifacts - GitHub</vt:lpstr>
      <vt:lpstr>Version API</vt:lpstr>
      <vt:lpstr>Version REST API</vt:lpstr>
      <vt:lpstr>Version REST API</vt:lpstr>
      <vt:lpstr>Version REST API</vt:lpstr>
      <vt:lpstr>Version REST API</vt:lpstr>
      <vt:lpstr>Version REST API</vt:lpstr>
      <vt:lpstr>Version Static Content</vt:lpstr>
      <vt:lpstr>Version Static Content</vt:lpstr>
      <vt:lpstr>Version DB Schema</vt:lpstr>
      <vt:lpstr>Version DB Schema</vt:lpstr>
      <vt:lpstr>Version DB Schema</vt:lpstr>
      <vt:lpstr>Version DB - Liquibase example</vt:lpstr>
      <vt:lpstr>Version DB - Liquibase example</vt:lpstr>
      <vt:lpstr>Profiling</vt:lpstr>
      <vt:lpstr>PowerPoint Presentation</vt:lpstr>
      <vt:lpstr>Profiling</vt:lpstr>
      <vt:lpstr>Profiling</vt:lpstr>
      <vt:lpstr>Profiling</vt:lpstr>
      <vt:lpstr>Profiling</vt:lpstr>
      <vt:lpstr>Health Checks</vt:lpstr>
      <vt:lpstr>PowerPoint Presentation</vt:lpstr>
      <vt:lpstr>Do I really need Health Checks ?</vt:lpstr>
      <vt:lpstr>PowerPoint Presentation</vt:lpstr>
      <vt:lpstr>PowerPoint Presentation</vt:lpstr>
      <vt:lpstr>HealthZ</vt:lpstr>
      <vt:lpstr>Health Checks</vt:lpstr>
      <vt:lpstr>Health Checks</vt:lpstr>
      <vt:lpstr>Health Checks</vt:lpstr>
      <vt:lpstr>DEMO</vt:lpstr>
      <vt:lpstr>Logs</vt:lpstr>
      <vt:lpstr>Logs</vt:lpstr>
      <vt:lpstr>Logs – example without context</vt:lpstr>
      <vt:lpstr>PowerPoint Presentation</vt:lpstr>
      <vt:lpstr>Logs</vt:lpstr>
      <vt:lpstr>Logs</vt:lpstr>
      <vt:lpstr>Logs – let’s add context</vt:lpstr>
      <vt:lpstr>PowerPoint Presentation</vt:lpstr>
      <vt:lpstr>Logs</vt:lpstr>
      <vt:lpstr>Logs – frontend</vt:lpstr>
      <vt:lpstr>Logs - frontend</vt:lpstr>
      <vt:lpstr>Logs – log aggregators</vt:lpstr>
      <vt:lpstr>Logs – log aggregators</vt:lpstr>
      <vt:lpstr>Logs – log aggregators</vt:lpstr>
      <vt:lpstr>Logs – log aggregators – how to</vt:lpstr>
      <vt:lpstr>Logs – ELK how to</vt:lpstr>
      <vt:lpstr>Logs – ELK how to</vt:lpstr>
      <vt:lpstr>Logs – ELK how to</vt:lpstr>
      <vt:lpstr>Performance</vt:lpstr>
      <vt:lpstr>Performance</vt:lpstr>
      <vt:lpstr>Performance</vt:lpstr>
      <vt:lpstr>Performance - report</vt:lpstr>
      <vt:lpstr>Monitoring and Alarming</vt:lpstr>
      <vt:lpstr>PowerPoint Presentation</vt:lpstr>
      <vt:lpstr>Monitoring and Alarming</vt:lpstr>
      <vt:lpstr>Monitoring and Alarming</vt:lpstr>
      <vt:lpstr>Monitoring and Alarming</vt:lpstr>
      <vt:lpstr>Monitoring and Alarming</vt:lpstr>
      <vt:lpstr>Monitoring and Alarming</vt:lpstr>
      <vt:lpstr>Monitoring – sample integration</vt:lpstr>
      <vt:lpstr>Release Process</vt:lpstr>
      <vt:lpstr>Release Time</vt:lpstr>
      <vt:lpstr>Release Process</vt:lpstr>
      <vt:lpstr>Release Process</vt:lpstr>
      <vt:lpstr>Release Process</vt:lpstr>
      <vt:lpstr>Release Process</vt:lpstr>
      <vt:lpstr>Release Process</vt:lpstr>
      <vt:lpstr>PowerPoint Presentation</vt:lpstr>
      <vt:lpstr>Thank you!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Dyminski, Mateusz (Nokia - PL/Wroclaw)</dc:creator>
  <cp:lastModifiedBy>Dyminski, Mateusz (Nokia - PL/Wroclaw)</cp:lastModifiedBy>
  <cp:revision>84</cp:revision>
  <dcterms:created xsi:type="dcterms:W3CDTF">2017-11-07T10:40:10Z</dcterms:created>
  <dcterms:modified xsi:type="dcterms:W3CDTF">2017-12-13T10:24:33Z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